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87" r:id="rId4"/>
    <p:sldId id="286" r:id="rId5"/>
    <p:sldId id="290" r:id="rId6"/>
    <p:sldId id="294" r:id="rId7"/>
    <p:sldId id="261" r:id="rId8"/>
    <p:sldId id="262" r:id="rId9"/>
    <p:sldId id="263" r:id="rId10"/>
    <p:sldId id="265" r:id="rId11"/>
    <p:sldId id="291" r:id="rId12"/>
    <p:sldId id="267" r:id="rId13"/>
    <p:sldId id="268" r:id="rId14"/>
    <p:sldId id="269" r:id="rId15"/>
    <p:sldId id="271" r:id="rId16"/>
    <p:sldId id="272" r:id="rId17"/>
    <p:sldId id="273" r:id="rId18"/>
    <p:sldId id="274" r:id="rId19"/>
    <p:sldId id="275" r:id="rId20"/>
    <p:sldId id="276" r:id="rId21"/>
    <p:sldId id="277" r:id="rId22"/>
    <p:sldId id="278" r:id="rId23"/>
    <p:sldId id="279" r:id="rId24"/>
    <p:sldId id="280" r:id="rId25"/>
    <p:sldId id="282" r:id="rId26"/>
  </p:sldIdLst>
  <p:sldSz cx="12192000" cy="6858000"/>
  <p:notesSz cx="6858000" cy="9144000"/>
  <p:embeddedFontLst>
    <p:embeddedFont>
      <p:font typeface="Aptos Narrow" panose="020B0004020202020204" pitchFamily="34" charset="0"/>
      <p:regular r:id="rId28"/>
      <p:bold r:id="rId29"/>
      <p:italic r:id="rId30"/>
      <p:boldItalic r:id="rId31"/>
    </p:embeddedFont>
    <p:embeddedFont>
      <p:font typeface="Avenir" panose="02000503020000020003" pitchFamily="2" charset="0"/>
      <p:regular r:id="rId32"/>
      <p:italic r:id="rId33"/>
    </p:embeddedFont>
    <p:embeddedFont>
      <p:font typeface="Barlow" pitchFamily="2" charset="77"/>
      <p:regular r:id="rId34"/>
      <p:bold r:id="rId35"/>
      <p:italic r:id="rId36"/>
      <p:boldItalic r:id="rId37"/>
    </p:embeddedFont>
    <p:embeddedFont>
      <p:font typeface="Barlow Medium" panose="020F0502020204030204" pitchFamily="34" charset="0"/>
      <p:regular r:id="rId38"/>
      <p:bold r:id="rId39"/>
      <p:italic r:id="rId40"/>
      <p:boldItalic r:id="rId41"/>
    </p:embeddedFont>
    <p:embeddedFont>
      <p:font typeface="Consolas" panose="020B0609020204030204" pitchFamily="49" charset="0"/>
      <p:regular r:id="rId42"/>
      <p:bold r:id="rId43"/>
      <p:italic r:id="rId44"/>
      <p:boldItalic r:id="rId45"/>
    </p:embeddedFont>
    <p:embeddedFont>
      <p:font typeface="EB Garamond" pitchFamily="2" charset="0"/>
      <p:regular r:id="rId46"/>
      <p:bold r:id="rId47"/>
      <p:italic r:id="rId48"/>
      <p:boldItalic r:id="rId49"/>
    </p:embeddedFont>
    <p:embeddedFont>
      <p:font typeface="Helvetica Neue" panose="02000503000000020004" pitchFamily="2" charset="0"/>
      <p:regular r:id="rId50"/>
      <p:bold r:id="rId51"/>
      <p:italic r:id="rId52"/>
      <p:boldItalic r:id="rId53"/>
    </p:embeddedFont>
    <p:embeddedFont>
      <p:font typeface="Libre Franklin Black" panose="020F0502020204030204" pitchFamily="34" charset="0"/>
      <p:bold r:id="rId54"/>
      <p:italic r:id="rId55"/>
      <p:boldItalic r:id="rId56"/>
    </p:embeddedFont>
    <p:embeddedFont>
      <p:font typeface="Play" pitchFamily="2" charset="0"/>
      <p:regular r:id="rId57"/>
      <p:bold r:id="rId58"/>
    </p:embeddedFont>
    <p:embeddedFont>
      <p:font typeface="Source Sans 3" panose="020B0303030403020204" pitchFamily="34"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E4D9FD-934B-427D-A0CF-570ED8EAD4EE}">
  <a:tblStyle styleId="{00E4D9FD-934B-427D-A0CF-570ED8EAD4EE}"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ACDB61A-3FF0-45C9-BBC0-113D4F3EC8D1}"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CF3E8"/>
          </a:solidFill>
        </a:fill>
      </a:tcStyle>
    </a:wholeTbl>
    <a:band1H>
      <a:tcTxStyle/>
      <a:tcStyle>
        <a:tcBdr/>
        <a:fill>
          <a:solidFill>
            <a:srgbClr val="F9E7CE"/>
          </a:solidFill>
        </a:fill>
      </a:tcStyle>
    </a:band1H>
    <a:band2H>
      <a:tcTxStyle/>
      <a:tcStyle>
        <a:tcBdr/>
      </a:tcStyle>
    </a:band2H>
    <a:band1V>
      <a:tcTxStyle/>
      <a:tcStyle>
        <a:tcBdr/>
        <a:fill>
          <a:solidFill>
            <a:srgbClr val="F9E7CE"/>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85"/>
    <p:restoredTop sz="96327"/>
  </p:normalViewPr>
  <p:slideViewPr>
    <p:cSldViewPr snapToGrid="0">
      <p:cViewPr varScale="1">
        <p:scale>
          <a:sx n="179" d="100"/>
          <a:sy n="179" d="100"/>
        </p:scale>
        <p:origin x="216" y="2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font" Target="fonts/font23.fntdata"/><Relationship Id="rId55" Type="http://schemas.openxmlformats.org/officeDocument/2006/relationships/font" Target="fonts/font28.fntdata"/><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3" Type="http://schemas.openxmlformats.org/officeDocument/2006/relationships/font" Target="fonts/font26.fntdata"/><Relationship Id="rId58" Type="http://schemas.openxmlformats.org/officeDocument/2006/relationships/font" Target="fonts/font31.fntdata"/><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3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font" Target="fonts/font21.fntdata"/><Relationship Id="rId56" Type="http://schemas.openxmlformats.org/officeDocument/2006/relationships/font" Target="fonts/font29.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2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59" Type="http://schemas.openxmlformats.org/officeDocument/2006/relationships/font" Target="fonts/font32.fntdata"/><Relationship Id="rId20" Type="http://schemas.openxmlformats.org/officeDocument/2006/relationships/slide" Target="slides/slide19.xml"/><Relationship Id="rId41" Type="http://schemas.openxmlformats.org/officeDocument/2006/relationships/font" Target="fonts/font14.fntdata"/><Relationship Id="rId54" Type="http://schemas.openxmlformats.org/officeDocument/2006/relationships/font" Target="fonts/font27.fntdata"/><Relationship Id="rId62" Type="http://schemas.openxmlformats.org/officeDocument/2006/relationships/font" Target="fonts/font3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font" Target="fonts/font22.fntdata"/><Relationship Id="rId57" Type="http://schemas.openxmlformats.org/officeDocument/2006/relationships/font" Target="fonts/font30.fntdata"/><Relationship Id="rId10" Type="http://schemas.openxmlformats.org/officeDocument/2006/relationships/slide" Target="slides/slide9.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font" Target="fonts/font25.fntdata"/><Relationship Id="rId60" Type="http://schemas.openxmlformats.org/officeDocument/2006/relationships/font" Target="fonts/font33.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jpg>
</file>

<file path=ppt/media/image21.jpg>
</file>

<file path=ppt/media/image22.png>
</file>

<file path=ppt/media/image23.jp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 name="Google Shape;72;p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50">
                <a:solidFill>
                  <a:srgbClr val="222222"/>
                </a:solidFill>
                <a:highlight>
                  <a:srgbClr val="FFFFFF"/>
                </a:highlight>
                <a:latin typeface="Arial"/>
                <a:ea typeface="Arial"/>
                <a:cs typeface="Arial"/>
                <a:sym typeface="Arial"/>
              </a:rPr>
              <a:t>Borrador de agenda</a:t>
            </a:r>
            <a:endParaRPr sz="950">
              <a:solidFill>
                <a:srgbClr val="222222"/>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950">
                <a:solidFill>
                  <a:srgbClr val="222222"/>
                </a:solidFill>
                <a:highlight>
                  <a:srgbClr val="FFFFFF"/>
                </a:highlight>
                <a:latin typeface="Arial"/>
                <a:ea typeface="Arial"/>
                <a:cs typeface="Arial"/>
                <a:sym typeface="Arial"/>
              </a:rPr>
              <a:t>1. Introducción de los participantes…. 20 minutos</a:t>
            </a:r>
            <a:endParaRPr sz="950">
              <a:solidFill>
                <a:srgbClr val="222222"/>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950">
                <a:solidFill>
                  <a:srgbClr val="222222"/>
                </a:solidFill>
                <a:highlight>
                  <a:srgbClr val="FFFFFF"/>
                </a:highlight>
                <a:latin typeface="Arial"/>
                <a:ea typeface="Arial"/>
                <a:cs typeface="Arial"/>
                <a:sym typeface="Arial"/>
              </a:rPr>
              <a:t>2. Presentación sobre lo que he aprendido sobre implicación social del estudiante. Véase nexo aquí…..20 a 30 minutos</a:t>
            </a:r>
            <a:endParaRPr sz="950">
              <a:solidFill>
                <a:srgbClr val="222222"/>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950">
                <a:solidFill>
                  <a:srgbClr val="222222"/>
                </a:solidFill>
                <a:highlight>
                  <a:srgbClr val="FFFFFF"/>
                </a:highlight>
                <a:latin typeface="Arial"/>
                <a:ea typeface="Arial"/>
                <a:cs typeface="Arial"/>
                <a:sym typeface="Arial"/>
              </a:rPr>
              <a:t>3. Preguntas ... .30  minutos</a:t>
            </a:r>
            <a:endParaRPr sz="950">
              <a:solidFill>
                <a:srgbClr val="222222"/>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950">
                <a:solidFill>
                  <a:srgbClr val="222222"/>
                </a:solidFill>
                <a:highlight>
                  <a:srgbClr val="FFFFFF"/>
                </a:highlight>
                <a:latin typeface="Arial"/>
                <a:ea typeface="Arial"/>
                <a:cs typeface="Arial"/>
                <a:sym typeface="Arial"/>
              </a:rPr>
              <a:t>4. Discusión grupal…20 minutos</a:t>
            </a:r>
            <a:endParaRPr sz="950">
              <a:solidFill>
                <a:srgbClr val="222222"/>
              </a:solidFill>
              <a:highlight>
                <a:srgbClr val="FFFFFF"/>
              </a:highlight>
              <a:latin typeface="Arial"/>
              <a:ea typeface="Arial"/>
              <a:cs typeface="Arial"/>
              <a:sym typeface="Arial"/>
            </a:endParaRPr>
          </a:p>
          <a:p>
            <a:pPr marL="0" lvl="0" indent="0" algn="l" rtl="0">
              <a:lnSpc>
                <a:spcPct val="100000"/>
              </a:lnSpc>
              <a:spcBef>
                <a:spcPts val="0"/>
              </a:spcBef>
              <a:spcAft>
                <a:spcPts val="0"/>
              </a:spcAft>
              <a:buSzPts val="1400"/>
              <a:buNone/>
            </a:pPr>
            <a:endParaRPr/>
          </a:p>
        </p:txBody>
      </p:sp>
      <p:sp>
        <p:nvSpPr>
          <p:cNvPr id="73" name="Google Shape;73;p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dirty="0"/>
              <a:t>Translating the conceptual model into a structural equation modeling of sources of transfer efficacy and their individual influence on goal orientation.</a:t>
            </a:r>
            <a:endParaRPr dirty="0"/>
          </a:p>
        </p:txBody>
      </p:sp>
      <p:sp>
        <p:nvSpPr>
          <p:cNvPr id="186" name="Google Shape;18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279" name="Google Shape;27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9" name="Google Shape;309;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r>
              <a:rPr lang="en-US" sz="1800" dirty="0">
                <a:effectLst/>
                <a:latin typeface="Times New Roman" panose="02020603050405020304" pitchFamily="18" charset="0"/>
                <a:ea typeface="Times New Roman" panose="02020603050405020304" pitchFamily="18" charset="0"/>
              </a:rPr>
              <a:t>Our sample closely mirrors the 2022 community college student population (AACC, 2022), including a nearly identical proportion of first-generation college students (28.9% vs. 29%). However, there are slight discrepancies in the proportions of White students (48.1% vs. 44%), African American students (11.3% vs. 12%), and Asian American/Pacific Islander students (7.4% vs. 7%). Notably, our sample consists of 11% Latino/Hispanic students, which is significantly lower than their 27% representation in the 2022 community college population. Sixty-six percent of our sample is women, compared to 60% of the 2022 community college student population.  Regarding age, 61% of our sample is 22 years or older, compared to 56% of community college students in 2022 who fall into this age group.</a:t>
            </a:r>
            <a:endParaRPr lang="en-US" sz="1800" dirty="0">
              <a:effectLst/>
              <a:latin typeface="Arial" panose="020B0604020202020204" pitchFamily="34" charset="0"/>
              <a:ea typeface="Arial" panose="020B0604020202020204" pitchFamily="34" charset="0"/>
            </a:endParaRPr>
          </a:p>
          <a:p>
            <a:pPr marL="0" lvl="0" indent="0" algn="l" rtl="0">
              <a:lnSpc>
                <a:spcPct val="100000"/>
              </a:lnSpc>
              <a:spcBef>
                <a:spcPts val="0"/>
              </a:spcBef>
              <a:spcAft>
                <a:spcPts val="0"/>
              </a:spcAft>
              <a:buClr>
                <a:schemeClr val="dk1"/>
              </a:buClr>
              <a:buSzPts val="1200"/>
              <a:buFont typeface="Calibri"/>
              <a:buNone/>
            </a:pPr>
            <a:endParaRPr dirty="0">
              <a:solidFill>
                <a:srgbClr val="FF0000"/>
              </a:solidFill>
            </a:endParaRPr>
          </a:p>
        </p:txBody>
      </p:sp>
      <p:sp>
        <p:nvSpPr>
          <p:cNvPr id="310" name="Google Shape;310;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14</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9" name="Google Shape;329;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7" name="Google Shape;337;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5" name="Google Shape;345;p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6" name="Google Shape;346;p1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17</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4" name="Google Shape;354;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2" name="Google Shape;362;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29352bca7c7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9352bca7c7_0_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0" name="Google Shape;370;g29352bca7c7_0_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20</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 name="Google Shape;8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4" name="Google Shape;84;p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923b54c936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2923b54c936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baseline="0" dirty="0"/>
              <a:t>In class exercise: Split the students into two groups. Assign each group one perspective.</a:t>
            </a:r>
            <a:endParaRPr sz="1400" baseline="0" dirty="0"/>
          </a:p>
        </p:txBody>
      </p:sp>
      <p:sp>
        <p:nvSpPr>
          <p:cNvPr id="378" name="Google Shape;378;g2923b54c936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21</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2955f1531ed_6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5" name="Google Shape;385;g2955f1531ed_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299a6b4eea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299a6b4eea1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8" name="Google Shape;408;g299a6b4eea1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23</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6" name="Google Shape;416;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0" name="Google Shape;430;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a:p>
        </p:txBody>
      </p:sp>
      <p:sp>
        <p:nvSpPr>
          <p:cNvPr id="431" name="Google Shape;431;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Calibri"/>
                <a:ea typeface="Calibri"/>
                <a:cs typeface="Calibri"/>
                <a:sym typeface="Calibri"/>
              </a:rPr>
              <a:t>25</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3" name="Google Shape;29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299c48f9c6d_2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2" name="Google Shape;312;g299c48f9c6d_2_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13" name="Google Shape;313;g299c48f9c6d_2_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Title IV degree granting institutions according to Table 317,10 as prepared January 2024</a:t>
            </a:r>
          </a:p>
          <a:p>
            <a:pPr marL="0" lvl="0" indent="0" algn="l" rtl="0">
              <a:spcBef>
                <a:spcPts val="0"/>
              </a:spcBef>
              <a:spcAft>
                <a:spcPts val="0"/>
              </a:spcAft>
              <a:buNone/>
            </a:pPr>
            <a:r>
              <a:rPr lang="en-US" dirty="0"/>
              <a:t>2-year colleges = 1,268 while ACC reports 1,026</a:t>
            </a:r>
          </a:p>
          <a:p>
            <a:pPr marL="0" lvl="0" indent="0" algn="l" rtl="0">
              <a:spcBef>
                <a:spcPts val="0"/>
              </a:spcBef>
              <a:spcAft>
                <a:spcPts val="0"/>
              </a:spcAft>
              <a:buNone/>
            </a:pPr>
            <a:r>
              <a:rPr lang="en-US" dirty="0"/>
              <a:t>4-year colleges = 2,628, </a:t>
            </a:r>
          </a:p>
          <a:p>
            <a:pPr marL="0" lvl="0" indent="0" algn="l" rtl="0">
              <a:spcBef>
                <a:spcPts val="0"/>
              </a:spcBef>
              <a:spcAft>
                <a:spcPts val="0"/>
              </a:spcAft>
              <a:buNone/>
            </a:pPr>
            <a:r>
              <a:rPr lang="en-US" dirty="0"/>
              <a:t>         Total: 3,896</a:t>
            </a:r>
          </a:p>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99425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72220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SzPts val="1400"/>
              <a:buNone/>
            </a:pPr>
            <a:r>
              <a:rPr lang="en-US" sz="1200">
                <a:latin typeface="Calibri"/>
                <a:ea typeface="Calibri"/>
                <a:cs typeface="Calibri"/>
                <a:sym typeface="Calibri"/>
              </a:rPr>
              <a:t>El propósito de este estudio es tener una visión más clara del rol de autoeficacia y claridad en objetivos entre estudiantes de colegios comunitarios.  Las preguntas de investigación que guiaron el estudio son:</a:t>
            </a:r>
            <a:endParaRPr sz="1200">
              <a:latin typeface="Calibri"/>
              <a:ea typeface="Calibri"/>
              <a:cs typeface="Calibri"/>
              <a:sym typeface="Calibri"/>
            </a:endParaRPr>
          </a:p>
        </p:txBody>
      </p:sp>
      <p:sp>
        <p:nvSpPr>
          <p:cNvPr id="127" name="Google Shape;12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 name="Google Shape;153;p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La </a:t>
            </a:r>
            <a:r>
              <a:rPr lang="en-US" dirty="0" err="1"/>
              <a:t>autoeficacia</a:t>
            </a:r>
            <a:r>
              <a:rPr lang="en-US" dirty="0"/>
              <a:t> </a:t>
            </a:r>
            <a:r>
              <a:rPr lang="en-US" dirty="0" err="1"/>
              <a:t>puede</a:t>
            </a:r>
            <a:r>
              <a:rPr lang="en-US" dirty="0"/>
              <a:t> </a:t>
            </a:r>
            <a:r>
              <a:rPr lang="en-US" dirty="0" err="1"/>
              <a:t>definirse</a:t>
            </a:r>
            <a:r>
              <a:rPr lang="en-US" dirty="0"/>
              <a:t> </a:t>
            </a:r>
            <a:r>
              <a:rPr lang="en-US" dirty="0" err="1"/>
              <a:t>como</a:t>
            </a:r>
            <a:r>
              <a:rPr lang="en-US" dirty="0"/>
              <a:t> las </a:t>
            </a:r>
            <a:r>
              <a:rPr lang="en-US" dirty="0" err="1"/>
              <a:t>creencias</a:t>
            </a:r>
            <a:r>
              <a:rPr lang="en-US" dirty="0"/>
              <a:t> que la persona </a:t>
            </a:r>
            <a:r>
              <a:rPr lang="en-US" dirty="0" err="1"/>
              <a:t>tiene</a:t>
            </a:r>
            <a:r>
              <a:rPr lang="en-US" dirty="0"/>
              <a:t> </a:t>
            </a:r>
            <a:r>
              <a:rPr lang="en-US" dirty="0" err="1"/>
              <a:t>sobre</a:t>
            </a:r>
            <a:r>
              <a:rPr lang="en-US" dirty="0"/>
              <a:t> sus </a:t>
            </a:r>
            <a:r>
              <a:rPr lang="en-US" dirty="0" err="1"/>
              <a:t>capacidades</a:t>
            </a:r>
            <a:r>
              <a:rPr lang="en-US" dirty="0"/>
              <a:t> para </a:t>
            </a:r>
            <a:r>
              <a:rPr lang="en-US" dirty="0" err="1"/>
              <a:t>organizar</a:t>
            </a:r>
            <a:r>
              <a:rPr lang="en-US" dirty="0"/>
              <a:t> y </a:t>
            </a:r>
            <a:r>
              <a:rPr lang="en-US" dirty="0" err="1"/>
              <a:t>ejecutar</a:t>
            </a:r>
            <a:r>
              <a:rPr lang="en-US" dirty="0"/>
              <a:t> </a:t>
            </a:r>
            <a:r>
              <a:rPr lang="en-US" dirty="0" err="1"/>
              <a:t>acciones</a:t>
            </a:r>
            <a:r>
              <a:rPr lang="en-US" dirty="0"/>
              <a:t> </a:t>
            </a:r>
            <a:r>
              <a:rPr lang="en-US" dirty="0" err="1"/>
              <a:t>necesarias</a:t>
            </a:r>
            <a:r>
              <a:rPr lang="en-US" dirty="0"/>
              <a:t> para </a:t>
            </a:r>
            <a:r>
              <a:rPr lang="en-US" dirty="0" err="1"/>
              <a:t>realizar</a:t>
            </a:r>
            <a:r>
              <a:rPr lang="en-US" dirty="0"/>
              <a:t> </a:t>
            </a:r>
            <a:r>
              <a:rPr lang="en-US" dirty="0" err="1"/>
              <a:t>una</a:t>
            </a:r>
            <a:r>
              <a:rPr lang="en-US" dirty="0"/>
              <a:t> </a:t>
            </a:r>
            <a:r>
              <a:rPr lang="en-US" dirty="0" err="1"/>
              <a:t>tarea</a:t>
            </a:r>
            <a:r>
              <a:rPr lang="en-US" dirty="0"/>
              <a:t> (Bandura, 1989).</a:t>
            </a:r>
            <a:endParaRPr dirty="0"/>
          </a:p>
        </p:txBody>
      </p:sp>
      <p:sp>
        <p:nvSpPr>
          <p:cNvPr id="154" name="Google Shape;154;p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3"/>
        <p:cNvGrpSpPr/>
        <p:nvPr/>
      </p:nvGrpSpPr>
      <p:grpSpPr>
        <a:xfrm>
          <a:off x="0" y="0"/>
          <a:ext cx="0" cy="0"/>
          <a:chOff x="0" y="0"/>
          <a:chExt cx="0" cy="0"/>
        </a:xfrm>
      </p:grpSpPr>
      <p:sp>
        <p:nvSpPr>
          <p:cNvPr id="14" name="Google Shape;14;p2"/>
          <p:cNvSpPr/>
          <p:nvPr/>
        </p:nvSpPr>
        <p:spPr>
          <a:xfrm>
            <a:off x="-2120900" y="-573871"/>
            <a:ext cx="8521500" cy="8521500"/>
          </a:xfrm>
          <a:prstGeom prst="chord">
            <a:avLst>
              <a:gd name="adj1" fmla="val 14385217"/>
              <a:gd name="adj2" fmla="val 7208317"/>
            </a:avLst>
          </a:prstGeom>
          <a:solidFill>
            <a:schemeClr val="accent1"/>
          </a:solidFill>
          <a:ln>
            <a:noFill/>
          </a:ln>
        </p:spPr>
        <p:txBody>
          <a:bodyPr spcFirstLastPara="1" wrap="square" lIns="60975" tIns="30475" rIns="60975" bIns="30475"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chemeClr val="dk1"/>
              </a:solidFill>
              <a:latin typeface="Calibri"/>
              <a:ea typeface="Calibri"/>
              <a:cs typeface="Calibri"/>
              <a:sym typeface="Calibri"/>
            </a:endParaRPr>
          </a:p>
        </p:txBody>
      </p:sp>
      <p:sp>
        <p:nvSpPr>
          <p:cNvPr id="15" name="Google Shape;15;p2"/>
          <p:cNvSpPr/>
          <p:nvPr/>
        </p:nvSpPr>
        <p:spPr>
          <a:xfrm>
            <a:off x="599387" y="1045564"/>
            <a:ext cx="720427" cy="180107"/>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dk1"/>
          </a:solidFill>
          <a:ln>
            <a:noFill/>
          </a:ln>
        </p:spPr>
        <p:txBody>
          <a:bodyPr spcFirstLastPara="1" wrap="square" lIns="60975" tIns="30475" rIns="60975" bIns="30475"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chemeClr val="dk1"/>
              </a:solidFill>
              <a:latin typeface="Calibri"/>
              <a:ea typeface="Calibri"/>
              <a:cs typeface="Calibri"/>
              <a:sym typeface="Calibri"/>
            </a:endParaRPr>
          </a:p>
        </p:txBody>
      </p:sp>
      <p:sp>
        <p:nvSpPr>
          <p:cNvPr id="16" name="Google Shape;16;p2"/>
          <p:cNvSpPr txBox="1">
            <a:spLocks noGrp="1"/>
          </p:cNvSpPr>
          <p:nvPr>
            <p:ph type="ctrTitle"/>
          </p:nvPr>
        </p:nvSpPr>
        <p:spPr>
          <a:xfrm>
            <a:off x="685800" y="2451100"/>
            <a:ext cx="4663200" cy="24627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8000"/>
              <a:buNone/>
              <a:defRPr sz="8000"/>
            </a:lvl1pPr>
            <a:lvl2pPr lvl="1" algn="l">
              <a:lnSpc>
                <a:spcPct val="90000"/>
              </a:lnSpc>
              <a:spcBef>
                <a:spcPts val="0"/>
              </a:spcBef>
              <a:spcAft>
                <a:spcPts val="0"/>
              </a:spcAft>
              <a:buSzPts val="8000"/>
              <a:buNone/>
              <a:defRPr sz="8000"/>
            </a:lvl2pPr>
            <a:lvl3pPr lvl="2" algn="l">
              <a:lnSpc>
                <a:spcPct val="90000"/>
              </a:lnSpc>
              <a:spcBef>
                <a:spcPts val="0"/>
              </a:spcBef>
              <a:spcAft>
                <a:spcPts val="0"/>
              </a:spcAft>
              <a:buSzPts val="8000"/>
              <a:buNone/>
              <a:defRPr sz="8000"/>
            </a:lvl3pPr>
            <a:lvl4pPr lvl="3" algn="l">
              <a:lnSpc>
                <a:spcPct val="90000"/>
              </a:lnSpc>
              <a:spcBef>
                <a:spcPts val="0"/>
              </a:spcBef>
              <a:spcAft>
                <a:spcPts val="0"/>
              </a:spcAft>
              <a:buSzPts val="8000"/>
              <a:buNone/>
              <a:defRPr sz="8000"/>
            </a:lvl4pPr>
            <a:lvl5pPr lvl="4" algn="l">
              <a:lnSpc>
                <a:spcPct val="90000"/>
              </a:lnSpc>
              <a:spcBef>
                <a:spcPts val="0"/>
              </a:spcBef>
              <a:spcAft>
                <a:spcPts val="0"/>
              </a:spcAft>
              <a:buSzPts val="8000"/>
              <a:buNone/>
              <a:defRPr sz="8000"/>
            </a:lvl5pPr>
            <a:lvl6pPr lvl="5" algn="l">
              <a:lnSpc>
                <a:spcPct val="90000"/>
              </a:lnSpc>
              <a:spcBef>
                <a:spcPts val="0"/>
              </a:spcBef>
              <a:spcAft>
                <a:spcPts val="0"/>
              </a:spcAft>
              <a:buSzPts val="8000"/>
              <a:buNone/>
              <a:defRPr sz="8000"/>
            </a:lvl6pPr>
            <a:lvl7pPr lvl="6" algn="l">
              <a:lnSpc>
                <a:spcPct val="90000"/>
              </a:lnSpc>
              <a:spcBef>
                <a:spcPts val="0"/>
              </a:spcBef>
              <a:spcAft>
                <a:spcPts val="0"/>
              </a:spcAft>
              <a:buSzPts val="8000"/>
              <a:buNone/>
              <a:defRPr sz="8000"/>
            </a:lvl7pPr>
            <a:lvl8pPr lvl="7" algn="l">
              <a:lnSpc>
                <a:spcPct val="90000"/>
              </a:lnSpc>
              <a:spcBef>
                <a:spcPts val="0"/>
              </a:spcBef>
              <a:spcAft>
                <a:spcPts val="0"/>
              </a:spcAft>
              <a:buSzPts val="8000"/>
              <a:buNone/>
              <a:defRPr sz="8000"/>
            </a:lvl8pPr>
            <a:lvl9pPr lvl="8" algn="l">
              <a:lnSpc>
                <a:spcPct val="90000"/>
              </a:lnSpc>
              <a:spcBef>
                <a:spcPts val="0"/>
              </a:spcBef>
              <a:spcAft>
                <a:spcPts val="0"/>
              </a:spcAft>
              <a:buSzPts val="8000"/>
              <a:buNone/>
              <a:defRPr sz="8000"/>
            </a:lvl9pPr>
          </a:lstStyle>
          <a:p>
            <a:endParaRPr/>
          </a:p>
        </p:txBody>
      </p:sp>
      <p:sp>
        <p:nvSpPr>
          <p:cNvPr id="17" name="Google Shape;17;p2"/>
          <p:cNvSpPr txBox="1">
            <a:spLocks noGrp="1"/>
          </p:cNvSpPr>
          <p:nvPr>
            <p:ph type="sldNum" idx="12"/>
          </p:nvPr>
        </p:nvSpPr>
        <p:spPr>
          <a:xfrm>
            <a:off x="419500" y="6384401"/>
            <a:ext cx="731700" cy="243600"/>
          </a:xfrm>
          <a:prstGeom prst="rect">
            <a:avLst/>
          </a:prstGeom>
          <a:noFill/>
          <a:ln>
            <a:noFill/>
          </a:ln>
        </p:spPr>
        <p:txBody>
          <a:bodyPr spcFirstLastPara="1" wrap="square" lIns="0" tIns="0" rIns="0" bIns="0" anchor="t" anchorCtr="0">
            <a:noAutofit/>
          </a:bodyPr>
          <a:lstStyle>
            <a:lvl1pPr marL="0" marR="0" lvl="0"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l">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3"/>
        <p:cNvGrpSpPr/>
        <p:nvPr/>
      </p:nvGrpSpPr>
      <p:grpSpPr>
        <a:xfrm>
          <a:off x="0" y="0"/>
          <a:ext cx="0" cy="0"/>
          <a:chOff x="0" y="0"/>
          <a:chExt cx="0" cy="0"/>
        </a:xfrm>
      </p:grpSpPr>
      <p:sp>
        <p:nvSpPr>
          <p:cNvPr id="64" name="Google Shape;64;p12"/>
          <p:cNvSpPr txBox="1">
            <a:spLocks noGrp="1"/>
          </p:cNvSpPr>
          <p:nvPr>
            <p:ph type="title"/>
          </p:nvPr>
        </p:nvSpPr>
        <p:spPr>
          <a:xfrm>
            <a:off x="1219200" y="457200"/>
            <a:ext cx="3776472" cy="2852928"/>
          </a:xfrm>
          <a:prstGeom prst="rect">
            <a:avLst/>
          </a:prstGeom>
          <a:noFill/>
          <a:ln>
            <a:noFill/>
          </a:ln>
        </p:spPr>
        <p:txBody>
          <a:bodyPr spcFirstLastPara="1" wrap="square" lIns="91425" tIns="45700" rIns="91425" bIns="45700" anchor="b" anchorCtr="0">
            <a:normAutofit/>
          </a:bodyPr>
          <a:lstStyle>
            <a:lvl1pPr lvl="0" algn="l">
              <a:lnSpc>
                <a:spcPct val="120000"/>
              </a:lnSpc>
              <a:spcBef>
                <a:spcPts val="0"/>
              </a:spcBef>
              <a:spcAft>
                <a:spcPts val="0"/>
              </a:spcAft>
              <a:buClr>
                <a:srgbClr val="000000"/>
              </a:buClr>
              <a:buSzPts val="4000"/>
              <a:buFont typeface="Libre Franklin Black"/>
              <a:buNone/>
              <a:defRPr sz="4000"/>
            </a:lvl1pPr>
            <a:lvl2pPr lvl="1">
              <a:spcBef>
                <a:spcPts val="0"/>
              </a:spcBef>
              <a:spcAft>
                <a:spcPts val="0"/>
              </a:spcAft>
              <a:buSzPts val="5500"/>
              <a:buNone/>
              <a:defRPr/>
            </a:lvl2pPr>
            <a:lvl3pPr lvl="2">
              <a:spcBef>
                <a:spcPts val="0"/>
              </a:spcBef>
              <a:spcAft>
                <a:spcPts val="0"/>
              </a:spcAft>
              <a:buSzPts val="5500"/>
              <a:buNone/>
              <a:defRPr/>
            </a:lvl3pPr>
            <a:lvl4pPr lvl="3">
              <a:spcBef>
                <a:spcPts val="0"/>
              </a:spcBef>
              <a:spcAft>
                <a:spcPts val="0"/>
              </a:spcAft>
              <a:buSzPts val="5500"/>
              <a:buNone/>
              <a:defRPr/>
            </a:lvl4pPr>
            <a:lvl5pPr lvl="4">
              <a:spcBef>
                <a:spcPts val="0"/>
              </a:spcBef>
              <a:spcAft>
                <a:spcPts val="0"/>
              </a:spcAft>
              <a:buSzPts val="5500"/>
              <a:buNone/>
              <a:defRPr/>
            </a:lvl5pPr>
            <a:lvl6pPr lvl="5">
              <a:spcBef>
                <a:spcPts val="0"/>
              </a:spcBef>
              <a:spcAft>
                <a:spcPts val="0"/>
              </a:spcAft>
              <a:buSzPts val="5500"/>
              <a:buNone/>
              <a:defRPr/>
            </a:lvl6pPr>
            <a:lvl7pPr lvl="6">
              <a:spcBef>
                <a:spcPts val="0"/>
              </a:spcBef>
              <a:spcAft>
                <a:spcPts val="0"/>
              </a:spcAft>
              <a:buSzPts val="5500"/>
              <a:buNone/>
              <a:defRPr/>
            </a:lvl7pPr>
            <a:lvl8pPr lvl="7">
              <a:spcBef>
                <a:spcPts val="0"/>
              </a:spcBef>
              <a:spcAft>
                <a:spcPts val="0"/>
              </a:spcAft>
              <a:buSzPts val="5500"/>
              <a:buNone/>
              <a:defRPr/>
            </a:lvl8pPr>
            <a:lvl9pPr lvl="8">
              <a:spcBef>
                <a:spcPts val="0"/>
              </a:spcBef>
              <a:spcAft>
                <a:spcPts val="0"/>
              </a:spcAft>
              <a:buSzPts val="5500"/>
              <a:buNone/>
              <a:defRPr/>
            </a:lvl9pPr>
          </a:lstStyle>
          <a:p>
            <a:endParaRPr/>
          </a:p>
        </p:txBody>
      </p:sp>
      <p:sp>
        <p:nvSpPr>
          <p:cNvPr id="65" name="Google Shape;65;p12"/>
          <p:cNvSpPr txBox="1">
            <a:spLocks noGrp="1"/>
          </p:cNvSpPr>
          <p:nvPr>
            <p:ph type="body" idx="1"/>
          </p:nvPr>
        </p:nvSpPr>
        <p:spPr>
          <a:xfrm>
            <a:off x="5557582" y="987425"/>
            <a:ext cx="5948618" cy="4873625"/>
          </a:xfrm>
          <a:prstGeom prst="rect">
            <a:avLst/>
          </a:prstGeom>
          <a:noFill/>
          <a:ln>
            <a:noFill/>
          </a:ln>
        </p:spPr>
        <p:txBody>
          <a:bodyPr spcFirstLastPara="1" wrap="square" lIns="91425" tIns="45700" rIns="91425" bIns="45700" anchor="t" anchorCtr="0">
            <a:normAutofit/>
          </a:bodyPr>
          <a:lstStyle>
            <a:lvl1pPr marL="457200" lvl="0" indent="-381000" algn="l">
              <a:lnSpc>
                <a:spcPct val="120000"/>
              </a:lnSpc>
              <a:spcBef>
                <a:spcPts val="1000"/>
              </a:spcBef>
              <a:spcAft>
                <a:spcPts val="0"/>
              </a:spcAft>
              <a:buClr>
                <a:schemeClr val="dk1"/>
              </a:buClr>
              <a:buSzPts val="2400"/>
              <a:buChar char="•"/>
              <a:defRPr sz="2400"/>
            </a:lvl1pPr>
            <a:lvl2pPr marL="914400" lvl="1" indent="-355600" algn="l">
              <a:lnSpc>
                <a:spcPct val="120000"/>
              </a:lnSpc>
              <a:spcBef>
                <a:spcPts val="500"/>
              </a:spcBef>
              <a:spcAft>
                <a:spcPts val="0"/>
              </a:spcAft>
              <a:buClr>
                <a:schemeClr val="dk1"/>
              </a:buClr>
              <a:buSzPts val="2000"/>
              <a:buChar char="○"/>
              <a:defRPr sz="2000"/>
            </a:lvl2pPr>
            <a:lvl3pPr marL="1371600" lvl="2" indent="-342900" algn="l">
              <a:lnSpc>
                <a:spcPct val="120000"/>
              </a:lnSpc>
              <a:spcBef>
                <a:spcPts val="500"/>
              </a:spcBef>
              <a:spcAft>
                <a:spcPts val="0"/>
              </a:spcAft>
              <a:buClr>
                <a:schemeClr val="dk1"/>
              </a:buClr>
              <a:buSzPts val="1800"/>
              <a:buChar char="■"/>
              <a:defRPr sz="1800"/>
            </a:lvl3pPr>
            <a:lvl4pPr marL="1828800" lvl="3" indent="-330200" algn="l">
              <a:lnSpc>
                <a:spcPct val="120000"/>
              </a:lnSpc>
              <a:spcBef>
                <a:spcPts val="500"/>
              </a:spcBef>
              <a:spcAft>
                <a:spcPts val="0"/>
              </a:spcAft>
              <a:buClr>
                <a:schemeClr val="dk1"/>
              </a:buClr>
              <a:buSzPts val="1600"/>
              <a:buChar char="●"/>
              <a:defRPr sz="1600"/>
            </a:lvl4pPr>
            <a:lvl5pPr marL="2286000" lvl="4" indent="-330200" algn="l">
              <a:lnSpc>
                <a:spcPct val="120000"/>
              </a:lnSpc>
              <a:spcBef>
                <a:spcPts val="500"/>
              </a:spcBef>
              <a:spcAft>
                <a:spcPts val="0"/>
              </a:spcAft>
              <a:buClr>
                <a:schemeClr val="dk1"/>
              </a:buClr>
              <a:buSzPts val="1600"/>
              <a:buChar char="○"/>
              <a:defRPr sz="16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1100"/>
              </a:spcAft>
              <a:buClr>
                <a:schemeClr val="dk1"/>
              </a:buClr>
              <a:buSzPts val="2000"/>
              <a:buChar char="■"/>
              <a:defRPr sz="2000"/>
            </a:lvl9pPr>
          </a:lstStyle>
          <a:p>
            <a:endParaRPr/>
          </a:p>
        </p:txBody>
      </p:sp>
      <p:sp>
        <p:nvSpPr>
          <p:cNvPr id="66" name="Google Shape;66;p12"/>
          <p:cNvSpPr txBox="1">
            <a:spLocks noGrp="1"/>
          </p:cNvSpPr>
          <p:nvPr>
            <p:ph type="body" idx="2"/>
          </p:nvPr>
        </p:nvSpPr>
        <p:spPr>
          <a:xfrm>
            <a:off x="1219200" y="3484210"/>
            <a:ext cx="3768934" cy="238477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dk1"/>
              </a:buClr>
              <a:buSzPts val="1600"/>
              <a:buNone/>
              <a:defRPr sz="1600"/>
            </a:lvl1pPr>
            <a:lvl2pPr marL="914400" lvl="1" indent="-228600" algn="l">
              <a:lnSpc>
                <a:spcPct val="120000"/>
              </a:lnSpc>
              <a:spcBef>
                <a:spcPts val="500"/>
              </a:spcBef>
              <a:spcAft>
                <a:spcPts val="0"/>
              </a:spcAft>
              <a:buClr>
                <a:schemeClr val="dk1"/>
              </a:buClr>
              <a:buSzPts val="1400"/>
              <a:buNone/>
              <a:defRPr sz="1400"/>
            </a:lvl2pPr>
            <a:lvl3pPr marL="1371600" lvl="2" indent="-228600" algn="l">
              <a:lnSpc>
                <a:spcPct val="120000"/>
              </a:lnSpc>
              <a:spcBef>
                <a:spcPts val="500"/>
              </a:spcBef>
              <a:spcAft>
                <a:spcPts val="0"/>
              </a:spcAft>
              <a:buClr>
                <a:schemeClr val="dk1"/>
              </a:buClr>
              <a:buSzPts val="1200"/>
              <a:buNone/>
              <a:defRPr sz="1200"/>
            </a:lvl3pPr>
            <a:lvl4pPr marL="1828800" lvl="3" indent="-228600" algn="l">
              <a:lnSpc>
                <a:spcPct val="120000"/>
              </a:lnSpc>
              <a:spcBef>
                <a:spcPts val="500"/>
              </a:spcBef>
              <a:spcAft>
                <a:spcPts val="0"/>
              </a:spcAft>
              <a:buClr>
                <a:schemeClr val="dk1"/>
              </a:buClr>
              <a:buSzPts val="1000"/>
              <a:buNone/>
              <a:defRPr sz="1000"/>
            </a:lvl4pPr>
            <a:lvl5pPr marL="2286000" lvl="4" indent="-228600" algn="l">
              <a:lnSpc>
                <a:spcPct val="12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1100"/>
              </a:spcAft>
              <a:buClr>
                <a:schemeClr val="dk1"/>
              </a:buClr>
              <a:buSzPts val="1000"/>
              <a:buNone/>
              <a:defRPr sz="1000"/>
            </a:lvl9pPr>
          </a:lstStyle>
          <a:p>
            <a:endParaRPr/>
          </a:p>
        </p:txBody>
      </p:sp>
      <p:sp>
        <p:nvSpPr>
          <p:cNvPr id="67" name="Google Shape;67;p12"/>
          <p:cNvSpPr txBox="1">
            <a:spLocks noGrp="1"/>
          </p:cNvSpPr>
          <p:nvPr>
            <p:ph type="dt" idx="10"/>
          </p:nvPr>
        </p:nvSpPr>
        <p:spPr>
          <a:xfrm rot="-5400000">
            <a:off x="-1029207" y="4680813"/>
            <a:ext cx="275833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2"/>
          <p:cNvSpPr txBox="1">
            <a:spLocks noGrp="1"/>
          </p:cNvSpPr>
          <p:nvPr>
            <p:ph type="ftr" idx="11"/>
          </p:nvPr>
        </p:nvSpPr>
        <p:spPr>
          <a:xfrm>
            <a:off x="661112" y="6356350"/>
            <a:ext cx="5509684"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2"/>
          <p:cNvSpPr txBox="1">
            <a:spLocks noGrp="1"/>
          </p:cNvSpPr>
          <p:nvPr>
            <p:ph type="sldNum" idx="12"/>
          </p:nvPr>
        </p:nvSpPr>
        <p:spPr>
          <a:xfrm>
            <a:off x="10905482" y="6356350"/>
            <a:ext cx="111208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99CD0-9546-7A35-70D3-1124C20F86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26408D0-82CE-308B-3364-A44E9A9E85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E7923D-25B1-11DE-FFAF-05367D869D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41D29BB-631A-78B4-F249-43ECE8DA14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F213AD9-EB71-E9AF-4E3F-D2952E1A988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398B5A1-8B28-5FBF-3AD5-1F73C21B4561}"/>
              </a:ext>
            </a:extLst>
          </p:cNvPr>
          <p:cNvSpPr>
            <a:spLocks noGrp="1"/>
          </p:cNvSpPr>
          <p:nvPr>
            <p:ph type="dt" sz="half" idx="10"/>
          </p:nvPr>
        </p:nvSpPr>
        <p:spPr/>
        <p:txBody>
          <a:bodyPr/>
          <a:lstStyle/>
          <a:p>
            <a:fld id="{27FF8FE0-31EB-DD46-B7ED-1C869E819708}" type="datetimeFigureOut">
              <a:rPr lang="en-US" smtClean="0"/>
              <a:t>10/28/24</a:t>
            </a:fld>
            <a:endParaRPr lang="en-US"/>
          </a:p>
        </p:txBody>
      </p:sp>
      <p:sp>
        <p:nvSpPr>
          <p:cNvPr id="8" name="Footer Placeholder 7">
            <a:extLst>
              <a:ext uri="{FF2B5EF4-FFF2-40B4-BE49-F238E27FC236}">
                <a16:creationId xmlns:a16="http://schemas.microsoft.com/office/drawing/2014/main" id="{1DD12D43-2C61-5BF6-5B74-729E453F9F0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2FB76EB-C0F3-502A-83AF-3E6667F2987C}"/>
              </a:ext>
            </a:extLst>
          </p:cNvPr>
          <p:cNvSpPr>
            <a:spLocks noGrp="1"/>
          </p:cNvSpPr>
          <p:nvPr>
            <p:ph type="sldNum" sz="quarter" idx="12"/>
          </p:nvPr>
        </p:nvSpPr>
        <p:spPr/>
        <p:txBody>
          <a:bodyPr/>
          <a:lstStyle/>
          <a:p>
            <a:fld id="{EB6D045F-198E-2D42-BA1D-D4FC8F02CD58}" type="slidenum">
              <a:rPr lang="en-US" smtClean="0"/>
              <a:t>‹#›</a:t>
            </a:fld>
            <a:endParaRPr lang="en-US"/>
          </a:p>
        </p:txBody>
      </p:sp>
    </p:spTree>
    <p:extLst>
      <p:ext uri="{BB962C8B-B14F-4D97-AF65-F5344CB8AC3E}">
        <p14:creationId xmlns:p14="http://schemas.microsoft.com/office/powerpoint/2010/main" val="2415306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688800" y="685800"/>
            <a:ext cx="8640000" cy="9573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55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20" name="Google Shape;20;p3"/>
          <p:cNvSpPr txBox="1">
            <a:spLocks noGrp="1"/>
          </p:cNvSpPr>
          <p:nvPr>
            <p:ph type="body" idx="1"/>
          </p:nvPr>
        </p:nvSpPr>
        <p:spPr>
          <a:xfrm>
            <a:off x="688800" y="2623300"/>
            <a:ext cx="9025200" cy="32271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21" name="Google Shape;21;p3"/>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688800" y="685800"/>
            <a:ext cx="8640000" cy="9573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55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24" name="Google Shape;24;p4"/>
          <p:cNvSpPr txBox="1">
            <a:spLocks noGrp="1"/>
          </p:cNvSpPr>
          <p:nvPr>
            <p:ph type="body" idx="1"/>
          </p:nvPr>
        </p:nvSpPr>
        <p:spPr>
          <a:xfrm>
            <a:off x="838200" y="1825625"/>
            <a:ext cx="5181600" cy="4351338"/>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25" name="Google Shape;25;p4"/>
          <p:cNvSpPr txBox="1">
            <a:spLocks noGrp="1"/>
          </p:cNvSpPr>
          <p:nvPr>
            <p:ph type="body" idx="2"/>
          </p:nvPr>
        </p:nvSpPr>
        <p:spPr>
          <a:xfrm>
            <a:off x="6172200" y="1825625"/>
            <a:ext cx="5181600" cy="4351338"/>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26" name="Google Shape;26;p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 name="Google Shape;27;p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 name="Google Shape;28;p4"/>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lvl="0" indent="0" algn="r">
              <a:lnSpc>
                <a:spcPct val="100000"/>
              </a:lnSpc>
              <a:spcBef>
                <a:spcPts val="0"/>
              </a:spcBef>
              <a:spcAft>
                <a:spcPts val="0"/>
              </a:spcAft>
              <a:buSzPts val="1500"/>
              <a:buNone/>
              <a:defRPr/>
            </a:lvl1pPr>
            <a:lvl2pPr marL="0" lvl="1" indent="0" algn="r">
              <a:lnSpc>
                <a:spcPct val="100000"/>
              </a:lnSpc>
              <a:spcBef>
                <a:spcPts val="0"/>
              </a:spcBef>
              <a:spcAft>
                <a:spcPts val="0"/>
              </a:spcAft>
              <a:buSzPts val="1500"/>
              <a:buNone/>
              <a:defRPr/>
            </a:lvl2pPr>
            <a:lvl3pPr marL="0" lvl="2" indent="0" algn="r">
              <a:lnSpc>
                <a:spcPct val="100000"/>
              </a:lnSpc>
              <a:spcBef>
                <a:spcPts val="0"/>
              </a:spcBef>
              <a:spcAft>
                <a:spcPts val="0"/>
              </a:spcAft>
              <a:buSzPts val="1500"/>
              <a:buNone/>
              <a:defRPr/>
            </a:lvl3pPr>
            <a:lvl4pPr marL="0" lvl="3" indent="0" algn="r">
              <a:lnSpc>
                <a:spcPct val="100000"/>
              </a:lnSpc>
              <a:spcBef>
                <a:spcPts val="0"/>
              </a:spcBef>
              <a:spcAft>
                <a:spcPts val="0"/>
              </a:spcAft>
              <a:buSzPts val="1500"/>
              <a:buNone/>
              <a:defRPr/>
            </a:lvl4pPr>
            <a:lvl5pPr marL="0" lvl="4" indent="0" algn="r">
              <a:lnSpc>
                <a:spcPct val="100000"/>
              </a:lnSpc>
              <a:spcBef>
                <a:spcPts val="0"/>
              </a:spcBef>
              <a:spcAft>
                <a:spcPts val="0"/>
              </a:spcAft>
              <a:buSzPts val="1500"/>
              <a:buNone/>
              <a:defRPr/>
            </a:lvl5pPr>
            <a:lvl6pPr marL="0" lvl="5" indent="0" algn="r">
              <a:lnSpc>
                <a:spcPct val="100000"/>
              </a:lnSpc>
              <a:spcBef>
                <a:spcPts val="0"/>
              </a:spcBef>
              <a:spcAft>
                <a:spcPts val="0"/>
              </a:spcAft>
              <a:buSzPts val="1500"/>
              <a:buNone/>
              <a:defRPr/>
            </a:lvl6pPr>
            <a:lvl7pPr marL="0" lvl="6" indent="0" algn="r">
              <a:lnSpc>
                <a:spcPct val="100000"/>
              </a:lnSpc>
              <a:spcBef>
                <a:spcPts val="0"/>
              </a:spcBef>
              <a:spcAft>
                <a:spcPts val="0"/>
              </a:spcAft>
              <a:buSzPts val="1500"/>
              <a:buNone/>
              <a:defRPr/>
            </a:lvl7pPr>
            <a:lvl8pPr marL="0" lvl="7" indent="0" algn="r">
              <a:lnSpc>
                <a:spcPct val="100000"/>
              </a:lnSpc>
              <a:spcBef>
                <a:spcPts val="0"/>
              </a:spcBef>
              <a:spcAft>
                <a:spcPts val="0"/>
              </a:spcAft>
              <a:buSzPts val="1500"/>
              <a:buNone/>
              <a:defRPr/>
            </a:lvl8pPr>
            <a:lvl9pPr marL="0" lvl="8" indent="0" algn="r">
              <a:lnSpc>
                <a:spcPct val="100000"/>
              </a:lnSpc>
              <a:spcBef>
                <a:spcPts val="0"/>
              </a:spcBef>
              <a:spcAft>
                <a:spcPts val="0"/>
              </a:spcAft>
              <a:buSzPts val="150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688800" y="685800"/>
            <a:ext cx="8640000" cy="9573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55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31" name="Google Shape;31;p5"/>
          <p:cNvSpPr txBox="1">
            <a:spLocks noGrp="1"/>
          </p:cNvSpPr>
          <p:nvPr>
            <p:ph type="body" idx="1"/>
          </p:nvPr>
        </p:nvSpPr>
        <p:spPr>
          <a:xfrm>
            <a:off x="688800" y="2623300"/>
            <a:ext cx="4216800" cy="33201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32" name="Google Shape;32;p5"/>
          <p:cNvSpPr txBox="1">
            <a:spLocks noGrp="1"/>
          </p:cNvSpPr>
          <p:nvPr>
            <p:ph type="body" idx="2"/>
          </p:nvPr>
        </p:nvSpPr>
        <p:spPr>
          <a:xfrm>
            <a:off x="5497169" y="2623300"/>
            <a:ext cx="4216800" cy="33201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33" name="Google Shape;33;p5"/>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914400" y="1371600"/>
            <a:ext cx="10363200" cy="13143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18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36" name="Google Shape;36;p6"/>
          <p:cNvSpPr txBox="1">
            <a:spLocks noGrp="1"/>
          </p:cNvSpPr>
          <p:nvPr>
            <p:ph type="body" idx="1"/>
          </p:nvPr>
        </p:nvSpPr>
        <p:spPr>
          <a:xfrm>
            <a:off x="914399" y="2853369"/>
            <a:ext cx="10363200" cy="3088500"/>
          </a:xfrm>
          <a:prstGeom prst="rect">
            <a:avLst/>
          </a:prstGeom>
          <a:noFill/>
          <a:ln>
            <a:noFill/>
          </a:ln>
        </p:spPr>
        <p:txBody>
          <a:bodyPr spcFirstLastPara="1" wrap="square" lIns="91425" tIns="45700" rIns="91425" bIns="45700" anchor="t" anchorCtr="0">
            <a:normAutofit/>
          </a:bodyPr>
          <a:lstStyle>
            <a:lvl1pPr marL="457200" lvl="0" indent="-328041" algn="l">
              <a:lnSpc>
                <a:spcPct val="120000"/>
              </a:lnSpc>
              <a:spcBef>
                <a:spcPts val="1000"/>
              </a:spcBef>
              <a:spcAft>
                <a:spcPts val="0"/>
              </a:spcAft>
              <a:buClr>
                <a:schemeClr val="dk1"/>
              </a:buClr>
              <a:buSzPts val="1566"/>
              <a:buChar char="•"/>
              <a:defRPr/>
            </a:lvl1pPr>
            <a:lvl2pPr marL="914400" lvl="1" indent="-328041" algn="l">
              <a:lnSpc>
                <a:spcPct val="120000"/>
              </a:lnSpc>
              <a:spcBef>
                <a:spcPts val="1100"/>
              </a:spcBef>
              <a:spcAft>
                <a:spcPts val="0"/>
              </a:spcAft>
              <a:buClr>
                <a:schemeClr val="dk1"/>
              </a:buClr>
              <a:buSzPts val="1566"/>
              <a:buChar char="○"/>
              <a:defRPr/>
            </a:lvl2pPr>
            <a:lvl3pPr marL="1371600" lvl="2" indent="-328041" algn="l">
              <a:lnSpc>
                <a:spcPct val="120000"/>
              </a:lnSpc>
              <a:spcBef>
                <a:spcPts val="1100"/>
              </a:spcBef>
              <a:spcAft>
                <a:spcPts val="0"/>
              </a:spcAft>
              <a:buClr>
                <a:schemeClr val="dk1"/>
              </a:buClr>
              <a:buSzPts val="1566"/>
              <a:buChar char="■"/>
              <a:defRPr/>
            </a:lvl3pPr>
            <a:lvl4pPr marL="1828800" lvl="3" indent="-328041" algn="l">
              <a:lnSpc>
                <a:spcPct val="120000"/>
              </a:lnSpc>
              <a:spcBef>
                <a:spcPts val="1100"/>
              </a:spcBef>
              <a:spcAft>
                <a:spcPts val="0"/>
              </a:spcAft>
              <a:buClr>
                <a:schemeClr val="dk1"/>
              </a:buClr>
              <a:buSzPts val="1566"/>
              <a:buChar char="●"/>
              <a:defRPr/>
            </a:lvl4pPr>
            <a:lvl5pPr marL="2286000" lvl="4" indent="-328041" algn="l">
              <a:lnSpc>
                <a:spcPct val="120000"/>
              </a:lnSpc>
              <a:spcBef>
                <a:spcPts val="1100"/>
              </a:spcBef>
              <a:spcAft>
                <a:spcPts val="0"/>
              </a:spcAft>
              <a:buClr>
                <a:schemeClr val="dk1"/>
              </a:buClr>
              <a:buSzPts val="1566"/>
              <a:buChar char="○"/>
              <a:defRPr/>
            </a:lvl5pPr>
            <a:lvl6pPr marL="2743200" lvl="5" indent="-342900" algn="l">
              <a:lnSpc>
                <a:spcPct val="90000"/>
              </a:lnSpc>
              <a:spcBef>
                <a:spcPts val="1100"/>
              </a:spcBef>
              <a:spcAft>
                <a:spcPts val="0"/>
              </a:spcAft>
              <a:buClr>
                <a:schemeClr val="dk1"/>
              </a:buClr>
              <a:buSzPts val="1800"/>
              <a:buChar char="■"/>
              <a:defRPr/>
            </a:lvl6pPr>
            <a:lvl7pPr marL="3200400" lvl="6" indent="-342900" algn="l">
              <a:lnSpc>
                <a:spcPct val="90000"/>
              </a:lnSpc>
              <a:spcBef>
                <a:spcPts val="1100"/>
              </a:spcBef>
              <a:spcAft>
                <a:spcPts val="0"/>
              </a:spcAft>
              <a:buClr>
                <a:schemeClr val="dk1"/>
              </a:buClr>
              <a:buSzPts val="1800"/>
              <a:buChar char="●"/>
              <a:defRPr/>
            </a:lvl7pPr>
            <a:lvl8pPr marL="3657600" lvl="7" indent="-342900" algn="l">
              <a:lnSpc>
                <a:spcPct val="90000"/>
              </a:lnSpc>
              <a:spcBef>
                <a:spcPts val="1100"/>
              </a:spcBef>
              <a:spcAft>
                <a:spcPts val="0"/>
              </a:spcAft>
              <a:buClr>
                <a:schemeClr val="dk1"/>
              </a:buClr>
              <a:buSzPts val="1800"/>
              <a:buChar char="○"/>
              <a:defRPr/>
            </a:lvl8pPr>
            <a:lvl9pPr marL="4114800" lvl="8" indent="-342900" algn="l">
              <a:lnSpc>
                <a:spcPct val="90000"/>
              </a:lnSpc>
              <a:spcBef>
                <a:spcPts val="1100"/>
              </a:spcBef>
              <a:spcAft>
                <a:spcPts val="1100"/>
              </a:spcAft>
              <a:buClr>
                <a:schemeClr val="dk1"/>
              </a:buClr>
              <a:buSzPts val="1800"/>
              <a:buChar char="■"/>
              <a:defRPr/>
            </a:lvl9pPr>
          </a:lstStyle>
          <a:p>
            <a:endParaRPr/>
          </a:p>
        </p:txBody>
      </p:sp>
      <p:sp>
        <p:nvSpPr>
          <p:cNvPr id="37" name="Google Shape;37;p6"/>
          <p:cNvSpPr txBox="1">
            <a:spLocks noGrp="1"/>
          </p:cNvSpPr>
          <p:nvPr>
            <p:ph type="dt" idx="10"/>
          </p:nvPr>
        </p:nvSpPr>
        <p:spPr>
          <a:xfrm>
            <a:off x="912628"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 name="Google Shape;38;p6"/>
          <p:cNvSpPr txBox="1">
            <a:spLocks noGrp="1"/>
          </p:cNvSpPr>
          <p:nvPr>
            <p:ph type="ftr" idx="11"/>
          </p:nvPr>
        </p:nvSpPr>
        <p:spPr>
          <a:xfrm>
            <a:off x="6767622" y="6356350"/>
            <a:ext cx="4040400" cy="3651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 name="Google Shape;39;p6"/>
          <p:cNvSpPr txBox="1">
            <a:spLocks noGrp="1"/>
          </p:cNvSpPr>
          <p:nvPr>
            <p:ph type="sldNum" idx="12"/>
          </p:nvPr>
        </p:nvSpPr>
        <p:spPr>
          <a:xfrm>
            <a:off x="10807995" y="6356350"/>
            <a:ext cx="7230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688800" y="685800"/>
            <a:ext cx="8640000" cy="9573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55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45" name="Google Shape;45;p8"/>
          <p:cNvSpPr txBox="1">
            <a:spLocks noGrp="1"/>
          </p:cNvSpPr>
          <p:nvPr>
            <p:ph type="body" idx="1"/>
          </p:nvPr>
        </p:nvSpPr>
        <p:spPr>
          <a:xfrm>
            <a:off x="688800" y="2623300"/>
            <a:ext cx="2811600" cy="34044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46" name="Google Shape;46;p8"/>
          <p:cNvSpPr txBox="1">
            <a:spLocks noGrp="1"/>
          </p:cNvSpPr>
          <p:nvPr>
            <p:ph type="body" idx="2"/>
          </p:nvPr>
        </p:nvSpPr>
        <p:spPr>
          <a:xfrm>
            <a:off x="3795585" y="2623300"/>
            <a:ext cx="2811600" cy="34044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47" name="Google Shape;47;p8"/>
          <p:cNvSpPr txBox="1">
            <a:spLocks noGrp="1"/>
          </p:cNvSpPr>
          <p:nvPr>
            <p:ph type="body" idx="3"/>
          </p:nvPr>
        </p:nvSpPr>
        <p:spPr>
          <a:xfrm>
            <a:off x="6902370" y="2623300"/>
            <a:ext cx="2811600" cy="3404400"/>
          </a:xfrm>
          <a:prstGeom prst="rect">
            <a:avLst/>
          </a:prstGeom>
          <a:noFill/>
          <a:ln>
            <a:noFill/>
          </a:ln>
        </p:spPr>
        <p:txBody>
          <a:bodyPr spcFirstLastPara="1" wrap="square" lIns="0" tIns="0" rIns="0" bIns="0" anchor="t" anchorCtr="0">
            <a:noAutofit/>
          </a:bodyPr>
          <a:lstStyle>
            <a:lvl1pPr marL="457200" lvl="0" indent="-361950" algn="l">
              <a:lnSpc>
                <a:spcPct val="115000"/>
              </a:lnSpc>
              <a:spcBef>
                <a:spcPts val="0"/>
              </a:spcBef>
              <a:spcAft>
                <a:spcPts val="0"/>
              </a:spcAft>
              <a:buSzPts val="2100"/>
              <a:buChar char="•"/>
              <a:defRPr/>
            </a:lvl1pPr>
            <a:lvl2pPr marL="914400" lvl="1" indent="-361950" algn="l">
              <a:lnSpc>
                <a:spcPct val="115000"/>
              </a:lnSpc>
              <a:spcBef>
                <a:spcPts val="1100"/>
              </a:spcBef>
              <a:spcAft>
                <a:spcPts val="0"/>
              </a:spcAft>
              <a:buSzPts val="2100"/>
              <a:buChar char="○"/>
              <a:defRPr/>
            </a:lvl2pPr>
            <a:lvl3pPr marL="1371600" lvl="2" indent="-361950" algn="l">
              <a:lnSpc>
                <a:spcPct val="115000"/>
              </a:lnSpc>
              <a:spcBef>
                <a:spcPts val="1100"/>
              </a:spcBef>
              <a:spcAft>
                <a:spcPts val="0"/>
              </a:spcAft>
              <a:buSzPts val="2100"/>
              <a:buChar char="■"/>
              <a:defRPr/>
            </a:lvl3pPr>
            <a:lvl4pPr marL="1828800" lvl="3" indent="-361950" algn="l">
              <a:lnSpc>
                <a:spcPct val="115000"/>
              </a:lnSpc>
              <a:spcBef>
                <a:spcPts val="1100"/>
              </a:spcBef>
              <a:spcAft>
                <a:spcPts val="0"/>
              </a:spcAft>
              <a:buSzPts val="2100"/>
              <a:buChar char="●"/>
              <a:defRPr/>
            </a:lvl4pPr>
            <a:lvl5pPr marL="2286000" lvl="4" indent="-361950" algn="l">
              <a:lnSpc>
                <a:spcPct val="115000"/>
              </a:lnSpc>
              <a:spcBef>
                <a:spcPts val="1100"/>
              </a:spcBef>
              <a:spcAft>
                <a:spcPts val="0"/>
              </a:spcAft>
              <a:buSzPts val="2100"/>
              <a:buChar char="○"/>
              <a:defRPr/>
            </a:lvl5pPr>
            <a:lvl6pPr marL="2743200" lvl="5" indent="-361950" algn="l">
              <a:lnSpc>
                <a:spcPct val="115000"/>
              </a:lnSpc>
              <a:spcBef>
                <a:spcPts val="1100"/>
              </a:spcBef>
              <a:spcAft>
                <a:spcPts val="0"/>
              </a:spcAft>
              <a:buSzPts val="2100"/>
              <a:buChar char="■"/>
              <a:defRPr/>
            </a:lvl6pPr>
            <a:lvl7pPr marL="3200400" lvl="6" indent="-361950" algn="l">
              <a:lnSpc>
                <a:spcPct val="115000"/>
              </a:lnSpc>
              <a:spcBef>
                <a:spcPts val="1100"/>
              </a:spcBef>
              <a:spcAft>
                <a:spcPts val="0"/>
              </a:spcAft>
              <a:buSzPts val="2100"/>
              <a:buChar char="●"/>
              <a:defRPr/>
            </a:lvl7pPr>
            <a:lvl8pPr marL="3657600" lvl="7" indent="-361950" algn="l">
              <a:lnSpc>
                <a:spcPct val="115000"/>
              </a:lnSpc>
              <a:spcBef>
                <a:spcPts val="1100"/>
              </a:spcBef>
              <a:spcAft>
                <a:spcPts val="0"/>
              </a:spcAft>
              <a:buSzPts val="2100"/>
              <a:buChar char="○"/>
              <a:defRPr/>
            </a:lvl8pPr>
            <a:lvl9pPr marL="4114800" lvl="8" indent="-361950" algn="l">
              <a:lnSpc>
                <a:spcPct val="115000"/>
              </a:lnSpc>
              <a:spcBef>
                <a:spcPts val="1100"/>
              </a:spcBef>
              <a:spcAft>
                <a:spcPts val="1100"/>
              </a:spcAft>
              <a:buSzPts val="2100"/>
              <a:buChar char="■"/>
              <a:defRPr/>
            </a:lvl9pPr>
          </a:lstStyle>
          <a:p>
            <a:endParaRPr/>
          </a:p>
        </p:txBody>
      </p:sp>
      <p:sp>
        <p:nvSpPr>
          <p:cNvPr id="48" name="Google Shape;48;p8"/>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subtitle">
  <p:cSld name="TITLE_ONLY_1">
    <p:spTree>
      <p:nvGrpSpPr>
        <p:cNvPr id="1" name="Shape 49"/>
        <p:cNvGrpSpPr/>
        <p:nvPr/>
      </p:nvGrpSpPr>
      <p:grpSpPr>
        <a:xfrm>
          <a:off x="0" y="0"/>
          <a:ext cx="0" cy="0"/>
          <a:chOff x="0" y="0"/>
          <a:chExt cx="0" cy="0"/>
        </a:xfrm>
      </p:grpSpPr>
      <p:sp>
        <p:nvSpPr>
          <p:cNvPr id="50" name="Google Shape;50;p9"/>
          <p:cNvSpPr txBox="1">
            <a:spLocks noGrp="1"/>
          </p:cNvSpPr>
          <p:nvPr>
            <p:ph type="title"/>
          </p:nvPr>
        </p:nvSpPr>
        <p:spPr>
          <a:xfrm>
            <a:off x="688800" y="2207200"/>
            <a:ext cx="4905600" cy="188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5500"/>
              <a:buNone/>
              <a:defRPr/>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51" name="Google Shape;51;p9"/>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
        <p:nvSpPr>
          <p:cNvPr id="52" name="Google Shape;52;p9"/>
          <p:cNvSpPr/>
          <p:nvPr/>
        </p:nvSpPr>
        <p:spPr>
          <a:xfrm>
            <a:off x="326036" y="505918"/>
            <a:ext cx="720427" cy="180107"/>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dk1"/>
          </a:solidFill>
          <a:ln>
            <a:noFill/>
          </a:ln>
        </p:spPr>
        <p:txBody>
          <a:bodyPr spcFirstLastPara="1" wrap="square" lIns="60975" tIns="30475" rIns="60975" bIns="30475"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chemeClr val="dk1"/>
              </a:solidFill>
              <a:latin typeface="Calibri"/>
              <a:ea typeface="Calibri"/>
              <a:cs typeface="Calibri"/>
              <a:sym typeface="Calibri"/>
            </a:endParaRPr>
          </a:p>
        </p:txBody>
      </p:sp>
      <p:sp>
        <p:nvSpPr>
          <p:cNvPr id="53" name="Google Shape;53;p9"/>
          <p:cNvSpPr txBox="1">
            <a:spLocks noGrp="1"/>
          </p:cNvSpPr>
          <p:nvPr>
            <p:ph type="subTitle" idx="1"/>
          </p:nvPr>
        </p:nvSpPr>
        <p:spPr>
          <a:xfrm>
            <a:off x="688800" y="4089200"/>
            <a:ext cx="4905600" cy="357600"/>
          </a:xfrm>
          <a:prstGeom prst="rect">
            <a:avLst/>
          </a:prstGeom>
          <a:noFill/>
          <a:ln>
            <a:noFill/>
          </a:ln>
        </p:spPr>
        <p:txBody>
          <a:bodyPr spcFirstLastPara="1" wrap="square" lIns="0" tIns="0" rIns="0" bIns="0" anchor="t" anchorCtr="0">
            <a:noAutofit/>
          </a:bodyPr>
          <a:lstStyle>
            <a:lvl1pPr lvl="0" algn="l">
              <a:lnSpc>
                <a:spcPct val="115000"/>
              </a:lnSpc>
              <a:spcBef>
                <a:spcPts val="0"/>
              </a:spcBef>
              <a:spcAft>
                <a:spcPts val="0"/>
              </a:spcAft>
              <a:buSzPts val="2100"/>
              <a:buFont typeface="Barlow Medium"/>
              <a:buNone/>
              <a:defRPr>
                <a:latin typeface="Barlow Medium"/>
                <a:ea typeface="Barlow Medium"/>
                <a:cs typeface="Barlow Medium"/>
                <a:sym typeface="Barlow Medium"/>
              </a:defRPr>
            </a:lvl1pPr>
            <a:lvl2pPr lvl="1"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2pPr>
            <a:lvl3pPr lvl="2"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3pPr>
            <a:lvl4pPr lvl="3"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4pPr>
            <a:lvl5pPr lvl="4"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5pPr>
            <a:lvl6pPr lvl="5"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6pPr>
            <a:lvl7pPr lvl="6"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7pPr>
            <a:lvl8pPr lvl="7" algn="l">
              <a:lnSpc>
                <a:spcPct val="115000"/>
              </a:lnSpc>
              <a:spcBef>
                <a:spcPts val="1100"/>
              </a:spcBef>
              <a:spcAft>
                <a:spcPts val="0"/>
              </a:spcAft>
              <a:buSzPts val="2100"/>
              <a:buFont typeface="Barlow Medium"/>
              <a:buNone/>
              <a:defRPr>
                <a:latin typeface="Barlow Medium"/>
                <a:ea typeface="Barlow Medium"/>
                <a:cs typeface="Barlow Medium"/>
                <a:sym typeface="Barlow Medium"/>
              </a:defRPr>
            </a:lvl8pPr>
            <a:lvl9pPr lvl="8" algn="l">
              <a:lnSpc>
                <a:spcPct val="115000"/>
              </a:lnSpc>
              <a:spcBef>
                <a:spcPts val="1100"/>
              </a:spcBef>
              <a:spcAft>
                <a:spcPts val="1100"/>
              </a:spcAft>
              <a:buSzPts val="2100"/>
              <a:buFont typeface="Barlow Medium"/>
              <a:buNone/>
              <a:defRPr>
                <a:latin typeface="Barlow Medium"/>
                <a:ea typeface="Barlow Medium"/>
                <a:cs typeface="Barlow Medium"/>
                <a:sym typeface="Barlow Medium"/>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688800" y="5875067"/>
            <a:ext cx="10362900" cy="405300"/>
          </a:xfrm>
          <a:prstGeom prst="rect">
            <a:avLst/>
          </a:prstGeom>
          <a:noFill/>
          <a:ln>
            <a:noFill/>
          </a:ln>
        </p:spPr>
        <p:txBody>
          <a:bodyPr spcFirstLastPara="1" wrap="square" lIns="0" tIns="0" rIns="0" bIns="0" anchor="t" anchorCtr="0">
            <a:noAutofit/>
          </a:bodyPr>
          <a:lstStyle>
            <a:lvl1pPr marL="457200" lvl="0" indent="-228600" algn="l">
              <a:lnSpc>
                <a:spcPct val="115000"/>
              </a:lnSpc>
              <a:spcBef>
                <a:spcPts val="0"/>
              </a:spcBef>
              <a:spcAft>
                <a:spcPts val="1100"/>
              </a:spcAft>
              <a:buSzPts val="2400"/>
              <a:buNone/>
              <a:defRPr sz="2400"/>
            </a:lvl1pPr>
          </a:lstStyle>
          <a:p>
            <a:endParaRPr/>
          </a:p>
        </p:txBody>
      </p:sp>
      <p:sp>
        <p:nvSpPr>
          <p:cNvPr id="56" name="Google Shape;56;p10"/>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p:cSld name="TITLE_2">
    <p:spTree>
      <p:nvGrpSpPr>
        <p:cNvPr id="1" name="Shape 57"/>
        <p:cNvGrpSpPr/>
        <p:nvPr/>
      </p:nvGrpSpPr>
      <p:grpSpPr>
        <a:xfrm>
          <a:off x="0" y="0"/>
          <a:ext cx="0" cy="0"/>
          <a:chOff x="0" y="0"/>
          <a:chExt cx="0" cy="0"/>
        </a:xfrm>
      </p:grpSpPr>
      <p:sp>
        <p:nvSpPr>
          <p:cNvPr id="58" name="Google Shape;58;p11"/>
          <p:cNvSpPr txBox="1">
            <a:spLocks noGrp="1"/>
          </p:cNvSpPr>
          <p:nvPr>
            <p:ph type="ctrTitle"/>
          </p:nvPr>
        </p:nvSpPr>
        <p:spPr>
          <a:xfrm>
            <a:off x="912629" y="1371600"/>
            <a:ext cx="5935500" cy="26970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Play"/>
              <a:buNone/>
              <a:defRPr sz="4000"/>
            </a:lvl1pPr>
            <a:lvl2pPr lvl="1" algn="l">
              <a:lnSpc>
                <a:spcPct val="90000"/>
              </a:lnSpc>
              <a:spcBef>
                <a:spcPts val="0"/>
              </a:spcBef>
              <a:spcAft>
                <a:spcPts val="0"/>
              </a:spcAft>
              <a:buSzPts val="5500"/>
              <a:buNone/>
              <a:defRPr/>
            </a:lvl2pPr>
            <a:lvl3pPr lvl="2" algn="l">
              <a:lnSpc>
                <a:spcPct val="90000"/>
              </a:lnSpc>
              <a:spcBef>
                <a:spcPts val="0"/>
              </a:spcBef>
              <a:spcAft>
                <a:spcPts val="0"/>
              </a:spcAft>
              <a:buSzPts val="5500"/>
              <a:buNone/>
              <a:defRPr/>
            </a:lvl3pPr>
            <a:lvl4pPr lvl="3" algn="l">
              <a:lnSpc>
                <a:spcPct val="90000"/>
              </a:lnSpc>
              <a:spcBef>
                <a:spcPts val="0"/>
              </a:spcBef>
              <a:spcAft>
                <a:spcPts val="0"/>
              </a:spcAft>
              <a:buSzPts val="5500"/>
              <a:buNone/>
              <a:defRPr/>
            </a:lvl4pPr>
            <a:lvl5pPr lvl="4" algn="l">
              <a:lnSpc>
                <a:spcPct val="90000"/>
              </a:lnSpc>
              <a:spcBef>
                <a:spcPts val="0"/>
              </a:spcBef>
              <a:spcAft>
                <a:spcPts val="0"/>
              </a:spcAft>
              <a:buSzPts val="5500"/>
              <a:buNone/>
              <a:defRPr/>
            </a:lvl5pPr>
            <a:lvl6pPr lvl="5" algn="l">
              <a:lnSpc>
                <a:spcPct val="90000"/>
              </a:lnSpc>
              <a:spcBef>
                <a:spcPts val="0"/>
              </a:spcBef>
              <a:spcAft>
                <a:spcPts val="0"/>
              </a:spcAft>
              <a:buSzPts val="5500"/>
              <a:buNone/>
              <a:defRPr/>
            </a:lvl6pPr>
            <a:lvl7pPr lvl="6" algn="l">
              <a:lnSpc>
                <a:spcPct val="90000"/>
              </a:lnSpc>
              <a:spcBef>
                <a:spcPts val="0"/>
              </a:spcBef>
              <a:spcAft>
                <a:spcPts val="0"/>
              </a:spcAft>
              <a:buSzPts val="5500"/>
              <a:buNone/>
              <a:defRPr/>
            </a:lvl7pPr>
            <a:lvl8pPr lvl="7" algn="l">
              <a:lnSpc>
                <a:spcPct val="90000"/>
              </a:lnSpc>
              <a:spcBef>
                <a:spcPts val="0"/>
              </a:spcBef>
              <a:spcAft>
                <a:spcPts val="0"/>
              </a:spcAft>
              <a:buSzPts val="5500"/>
              <a:buNone/>
              <a:defRPr/>
            </a:lvl8pPr>
            <a:lvl9pPr lvl="8" algn="l">
              <a:lnSpc>
                <a:spcPct val="90000"/>
              </a:lnSpc>
              <a:spcBef>
                <a:spcPts val="0"/>
              </a:spcBef>
              <a:spcAft>
                <a:spcPts val="0"/>
              </a:spcAft>
              <a:buSzPts val="5500"/>
              <a:buNone/>
              <a:defRPr/>
            </a:lvl9pPr>
          </a:lstStyle>
          <a:p>
            <a:endParaRPr/>
          </a:p>
        </p:txBody>
      </p:sp>
      <p:sp>
        <p:nvSpPr>
          <p:cNvPr id="59" name="Google Shape;59;p11"/>
          <p:cNvSpPr txBox="1">
            <a:spLocks noGrp="1"/>
          </p:cNvSpPr>
          <p:nvPr>
            <p:ph type="subTitle" idx="1"/>
          </p:nvPr>
        </p:nvSpPr>
        <p:spPr>
          <a:xfrm>
            <a:off x="912629" y="4584879"/>
            <a:ext cx="5935500" cy="1287900"/>
          </a:xfrm>
          <a:prstGeom prst="rect">
            <a:avLst/>
          </a:prstGeom>
          <a:noFill/>
          <a:ln>
            <a:noFill/>
          </a:ln>
        </p:spPr>
        <p:txBody>
          <a:bodyPr spcFirstLastPara="1" wrap="square" lIns="91425" tIns="45700" rIns="91425" bIns="45700" anchor="b" anchorCtr="0">
            <a:normAutofit/>
          </a:bodyPr>
          <a:lstStyle>
            <a:lvl1pPr lvl="0" algn="l">
              <a:lnSpc>
                <a:spcPct val="130000"/>
              </a:lnSpc>
              <a:spcBef>
                <a:spcPts val="1000"/>
              </a:spcBef>
              <a:spcAft>
                <a:spcPts val="0"/>
              </a:spcAft>
              <a:buClr>
                <a:schemeClr val="dk1"/>
              </a:buClr>
              <a:buSzPts val="1566"/>
              <a:buNone/>
              <a:defRPr sz="1800" b="1" cap="none"/>
            </a:lvl1pPr>
            <a:lvl2pPr lvl="1" algn="ctr">
              <a:lnSpc>
                <a:spcPct val="120000"/>
              </a:lnSpc>
              <a:spcBef>
                <a:spcPts val="1100"/>
              </a:spcBef>
              <a:spcAft>
                <a:spcPts val="0"/>
              </a:spcAft>
              <a:buClr>
                <a:schemeClr val="dk1"/>
              </a:buClr>
              <a:buSzPts val="1740"/>
              <a:buFont typeface="Play"/>
              <a:buNone/>
              <a:defRPr sz="2000"/>
            </a:lvl2pPr>
            <a:lvl3pPr lvl="2" algn="ctr">
              <a:lnSpc>
                <a:spcPct val="120000"/>
              </a:lnSpc>
              <a:spcBef>
                <a:spcPts val="1100"/>
              </a:spcBef>
              <a:spcAft>
                <a:spcPts val="0"/>
              </a:spcAft>
              <a:buClr>
                <a:schemeClr val="dk1"/>
              </a:buClr>
              <a:buSzPts val="1566"/>
              <a:buNone/>
              <a:defRPr sz="1800"/>
            </a:lvl3pPr>
            <a:lvl4pPr lvl="3" algn="ctr">
              <a:lnSpc>
                <a:spcPct val="120000"/>
              </a:lnSpc>
              <a:spcBef>
                <a:spcPts val="1100"/>
              </a:spcBef>
              <a:spcAft>
                <a:spcPts val="0"/>
              </a:spcAft>
              <a:buClr>
                <a:schemeClr val="dk1"/>
              </a:buClr>
              <a:buSzPts val="1392"/>
              <a:buFont typeface="Play"/>
              <a:buNone/>
              <a:defRPr sz="1600"/>
            </a:lvl4pPr>
            <a:lvl5pPr lvl="4" algn="ctr">
              <a:lnSpc>
                <a:spcPct val="120000"/>
              </a:lnSpc>
              <a:spcBef>
                <a:spcPts val="1100"/>
              </a:spcBef>
              <a:spcAft>
                <a:spcPts val="0"/>
              </a:spcAft>
              <a:buClr>
                <a:schemeClr val="dk1"/>
              </a:buClr>
              <a:buSzPts val="1392"/>
              <a:buNone/>
              <a:defRPr sz="1600"/>
            </a:lvl5pPr>
            <a:lvl6pPr lvl="5" algn="ctr">
              <a:lnSpc>
                <a:spcPct val="90000"/>
              </a:lnSpc>
              <a:spcBef>
                <a:spcPts val="1100"/>
              </a:spcBef>
              <a:spcAft>
                <a:spcPts val="0"/>
              </a:spcAft>
              <a:buClr>
                <a:schemeClr val="dk1"/>
              </a:buClr>
              <a:buSzPts val="1600"/>
              <a:buNone/>
              <a:defRPr sz="1600"/>
            </a:lvl6pPr>
            <a:lvl7pPr lvl="6" algn="ctr">
              <a:lnSpc>
                <a:spcPct val="90000"/>
              </a:lnSpc>
              <a:spcBef>
                <a:spcPts val="1100"/>
              </a:spcBef>
              <a:spcAft>
                <a:spcPts val="0"/>
              </a:spcAft>
              <a:buClr>
                <a:schemeClr val="dk1"/>
              </a:buClr>
              <a:buSzPts val="1600"/>
              <a:buNone/>
              <a:defRPr sz="1600"/>
            </a:lvl7pPr>
            <a:lvl8pPr lvl="7" algn="ctr">
              <a:lnSpc>
                <a:spcPct val="90000"/>
              </a:lnSpc>
              <a:spcBef>
                <a:spcPts val="1100"/>
              </a:spcBef>
              <a:spcAft>
                <a:spcPts val="0"/>
              </a:spcAft>
              <a:buClr>
                <a:schemeClr val="dk1"/>
              </a:buClr>
              <a:buSzPts val="1600"/>
              <a:buNone/>
              <a:defRPr sz="1600"/>
            </a:lvl8pPr>
            <a:lvl9pPr lvl="8" algn="ctr">
              <a:lnSpc>
                <a:spcPct val="90000"/>
              </a:lnSpc>
              <a:spcBef>
                <a:spcPts val="1100"/>
              </a:spcBef>
              <a:spcAft>
                <a:spcPts val="1100"/>
              </a:spcAft>
              <a:buClr>
                <a:schemeClr val="dk1"/>
              </a:buClr>
              <a:buSzPts val="1600"/>
              <a:buNone/>
              <a:defRPr sz="1600"/>
            </a:lvl9pPr>
          </a:lstStyle>
          <a:p>
            <a:endParaRPr/>
          </a:p>
        </p:txBody>
      </p:sp>
      <p:sp>
        <p:nvSpPr>
          <p:cNvPr id="60" name="Google Shape;60;p11"/>
          <p:cNvSpPr txBox="1">
            <a:spLocks noGrp="1"/>
          </p:cNvSpPr>
          <p:nvPr>
            <p:ph type="dt" idx="10"/>
          </p:nvPr>
        </p:nvSpPr>
        <p:spPr>
          <a:xfrm>
            <a:off x="912628"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 name="Google Shape;61;p11"/>
          <p:cNvSpPr txBox="1">
            <a:spLocks noGrp="1"/>
          </p:cNvSpPr>
          <p:nvPr>
            <p:ph type="ftr" idx="11"/>
          </p:nvPr>
        </p:nvSpPr>
        <p:spPr>
          <a:xfrm>
            <a:off x="6767622" y="6356350"/>
            <a:ext cx="4040400" cy="3651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 name="Google Shape;62;p11"/>
          <p:cNvSpPr txBox="1">
            <a:spLocks noGrp="1"/>
          </p:cNvSpPr>
          <p:nvPr>
            <p:ph type="sldNum" idx="12"/>
          </p:nvPr>
        </p:nvSpPr>
        <p:spPr>
          <a:xfrm>
            <a:off x="10807995" y="6356350"/>
            <a:ext cx="7230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88800" y="685800"/>
            <a:ext cx="8640000" cy="957300"/>
          </a:xfrm>
          <a:prstGeom prst="rect">
            <a:avLst/>
          </a:prstGeom>
          <a:noFill/>
          <a:ln>
            <a:noFill/>
          </a:ln>
        </p:spPr>
        <p:txBody>
          <a:bodyPr spcFirstLastPara="1" wrap="square" lIns="0" tIns="0" rIns="0" bIns="0" anchor="t" anchorCtr="0">
            <a:noAutofit/>
          </a:bodyPr>
          <a:lstStyle>
            <a:lvl1pPr marR="0" lvl="0"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1pPr>
            <a:lvl2pPr marR="0" lvl="1"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2pPr>
            <a:lvl3pPr marR="0" lvl="2"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3pPr>
            <a:lvl4pPr marR="0" lvl="3"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4pPr>
            <a:lvl5pPr marR="0" lvl="4"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5pPr>
            <a:lvl6pPr marR="0" lvl="5"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6pPr>
            <a:lvl7pPr marR="0" lvl="6"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7pPr>
            <a:lvl8pPr marR="0" lvl="7"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8pPr>
            <a:lvl9pPr marR="0" lvl="8" algn="l" rtl="0">
              <a:lnSpc>
                <a:spcPct val="90000"/>
              </a:lnSpc>
              <a:spcBef>
                <a:spcPts val="0"/>
              </a:spcBef>
              <a:spcAft>
                <a:spcPts val="0"/>
              </a:spcAft>
              <a:buClr>
                <a:schemeClr val="dk1"/>
              </a:buClr>
              <a:buSzPts val="5500"/>
              <a:buFont typeface="Barlow"/>
              <a:buNone/>
              <a:defRPr sz="5500" b="1" i="0" u="none" strike="noStrike" cap="none">
                <a:solidFill>
                  <a:schemeClr val="dk1"/>
                </a:solidFill>
                <a:latin typeface="Barlow"/>
                <a:ea typeface="Barlow"/>
                <a:cs typeface="Barlow"/>
                <a:sym typeface="Barlow"/>
              </a:defRPr>
            </a:lvl9pPr>
          </a:lstStyle>
          <a:p>
            <a:endParaRPr/>
          </a:p>
        </p:txBody>
      </p:sp>
      <p:sp>
        <p:nvSpPr>
          <p:cNvPr id="11" name="Google Shape;11;p1"/>
          <p:cNvSpPr txBox="1">
            <a:spLocks noGrp="1"/>
          </p:cNvSpPr>
          <p:nvPr>
            <p:ph type="body" idx="1"/>
          </p:nvPr>
        </p:nvSpPr>
        <p:spPr>
          <a:xfrm>
            <a:off x="688800" y="2623300"/>
            <a:ext cx="9025200" cy="3227100"/>
          </a:xfrm>
          <a:prstGeom prst="rect">
            <a:avLst/>
          </a:prstGeom>
          <a:noFill/>
          <a:ln>
            <a:noFill/>
          </a:ln>
        </p:spPr>
        <p:txBody>
          <a:bodyPr spcFirstLastPara="1" wrap="square" lIns="0" tIns="0" rIns="0" bIns="0" anchor="t" anchorCtr="0">
            <a:noAutofit/>
          </a:bodyPr>
          <a:lstStyle>
            <a:lvl1pPr marL="457200" marR="0" lvl="0" indent="-361950" algn="l" rtl="0">
              <a:lnSpc>
                <a:spcPct val="115000"/>
              </a:lnSpc>
              <a:spcBef>
                <a:spcPts val="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1pPr>
            <a:lvl2pPr marL="914400" marR="0" lvl="1"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2pPr>
            <a:lvl3pPr marL="1371600" marR="0" lvl="2"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3pPr>
            <a:lvl4pPr marL="1828800" marR="0" lvl="3"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4pPr>
            <a:lvl5pPr marL="2286000" marR="0" lvl="4"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5pPr>
            <a:lvl6pPr marL="2743200" marR="0" lvl="5"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6pPr>
            <a:lvl7pPr marL="3200400" marR="0" lvl="6"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7pPr>
            <a:lvl8pPr marL="3657600" marR="0" lvl="7" indent="-361950" algn="l" rtl="0">
              <a:lnSpc>
                <a:spcPct val="115000"/>
              </a:lnSpc>
              <a:spcBef>
                <a:spcPts val="1100"/>
              </a:spcBef>
              <a:spcAft>
                <a:spcPts val="0"/>
              </a:spcAft>
              <a:buClr>
                <a:schemeClr val="dk1"/>
              </a:buClr>
              <a:buSzPts val="2100"/>
              <a:buFont typeface="Barlow"/>
              <a:buChar char="○"/>
              <a:defRPr sz="2100" b="0" i="0" u="none" strike="noStrike" cap="none">
                <a:solidFill>
                  <a:schemeClr val="dk1"/>
                </a:solidFill>
                <a:latin typeface="Barlow"/>
                <a:ea typeface="Barlow"/>
                <a:cs typeface="Barlow"/>
                <a:sym typeface="Barlow"/>
              </a:defRPr>
            </a:lvl8pPr>
            <a:lvl9pPr marL="4114800" marR="0" lvl="8" indent="-361950" algn="l" rtl="0">
              <a:lnSpc>
                <a:spcPct val="115000"/>
              </a:lnSpc>
              <a:spcBef>
                <a:spcPts val="1100"/>
              </a:spcBef>
              <a:spcAft>
                <a:spcPts val="1100"/>
              </a:spcAft>
              <a:buClr>
                <a:schemeClr val="dk1"/>
              </a:buClr>
              <a:buSzPts val="2100"/>
              <a:buFont typeface="Barlow"/>
              <a:buChar char="■"/>
              <a:defRPr sz="2100" b="0" i="0" u="none" strike="noStrike" cap="none">
                <a:solidFill>
                  <a:schemeClr val="dk1"/>
                </a:solidFill>
                <a:latin typeface="Barlow"/>
                <a:ea typeface="Barlow"/>
                <a:cs typeface="Barlow"/>
                <a:sym typeface="Barlow"/>
              </a:defRPr>
            </a:lvl9pPr>
          </a:lstStyle>
          <a:p>
            <a:endParaRPr/>
          </a:p>
        </p:txBody>
      </p:sp>
      <p:sp>
        <p:nvSpPr>
          <p:cNvPr id="12" name="Google Shape;12;p1"/>
          <p:cNvSpPr txBox="1">
            <a:spLocks noGrp="1"/>
          </p:cNvSpPr>
          <p:nvPr>
            <p:ph type="sldNum" idx="12"/>
          </p:nvPr>
        </p:nvSpPr>
        <p:spPr>
          <a:xfrm>
            <a:off x="11168100" y="6333134"/>
            <a:ext cx="731700" cy="2424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1pPr>
            <a:lvl2pPr marL="0" marR="0" lvl="1"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2pPr>
            <a:lvl3pPr marL="0" marR="0" lvl="2"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3pPr>
            <a:lvl4pPr marL="0" marR="0" lvl="3"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4pPr>
            <a:lvl5pPr marL="0" marR="0" lvl="4"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5pPr>
            <a:lvl6pPr marL="0" marR="0" lvl="5"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6pPr>
            <a:lvl7pPr marL="0" marR="0" lvl="6"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7pPr>
            <a:lvl8pPr marL="0" marR="0" lvl="7"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8pPr>
            <a:lvl9pPr marL="0" marR="0" lvl="8" indent="0" algn="r" rtl="0">
              <a:lnSpc>
                <a:spcPct val="100000"/>
              </a:lnSpc>
              <a:spcBef>
                <a:spcPts val="0"/>
              </a:spcBef>
              <a:spcAft>
                <a:spcPts val="0"/>
              </a:spcAft>
              <a:buClr>
                <a:srgbClr val="000000"/>
              </a:buClr>
              <a:buSzPts val="1500"/>
              <a:buFont typeface="Arial"/>
              <a:buNone/>
              <a:defRPr sz="1500" b="1"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6" r:id="rId8"/>
    <p:sldLayoutId id="2147483657" r:id="rId9"/>
    <p:sldLayoutId id="2147483658" r:id="rId10"/>
    <p:sldLayoutId id="2147483660" r:id="rId11"/>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10.xml"/><Relationship Id="rId6" Type="http://schemas.openxmlformats.org/officeDocument/2006/relationships/hyperlink" Target="https://www.insidehighered.com/news/governance/state-oversight/2023/10/31/new-transfer-pathway-ucla" TargetMode="External"/><Relationship Id="rId5" Type="http://schemas.openxmlformats.org/officeDocument/2006/relationships/image" Target="../media/image24.png"/><Relationship Id="rId4" Type="http://schemas.openxmlformats.org/officeDocument/2006/relationships/image" Target="../media/image23.jp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hyperlink" Target="https://www.insidehighered.com/news/institutions/community-colleges/2023/11/10/education-department-releases-first-time-data#:~:text=Transfer%20rates%20ranged%20from%2019,degree%20completion%20rates%20for%20transfer"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doi.org/10.1080/10668926.2021.1967226"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hyperlink" Target="https://doi.org/10.1080/10668920600859947"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oi.org/10.2190/CS.12.2.d" TargetMode="External"/><Relationship Id="rId7" Type="http://schemas.openxmlformats.org/officeDocument/2006/relationships/hyperlink" Target="https://doi.org/10.1002/ir.20184" TargetMode="External"/><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hyperlink" Target="https://ccrc.tc.columbia.edu/publications/Tracking-Transfer-Community-College-and-Four-Year-Institutional-Effectiveness-in-Broadening-Bachelors-Degree-Attainment.html" TargetMode="External"/><Relationship Id="rId5" Type="http://schemas.openxmlformats.org/officeDocument/2006/relationships/hyperlink" Target="https://www.studentclearinghouse.org/nscblog/community-college-students-transferring-to-four-year-colleges-decline-nearly-8-from-fall-2021-to-fall-2022/" TargetMode="External"/><Relationship Id="rId4" Type="http://schemas.openxmlformats.org/officeDocument/2006/relationships/hyperlink" Target="https://www.studentclearinghouse.org/nscblog/community-college-enrollment-other-mobility-trends-in-fall-2023/"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www.collegexpress.com/lists/list/the-50-largest-us-colleges-and-universities/361/"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nces.ed.gov/programs/digest/d23/tables/dt23_317.10.asp?current=yes" TargetMode="External"/><Relationship Id="rId5" Type="http://schemas.openxmlformats.org/officeDocument/2006/relationships/hyperlink" Target="https://nces.ed.gov/programs/digest/d22/tables/dt22_303.80.asp" TargetMode="External"/><Relationship Id="rId4" Type="http://schemas.openxmlformats.org/officeDocument/2006/relationships/hyperlink" Target="https://nces.ed.gov/programs/digest/d23/tables/dt23_303.10.asp?current=ye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ccrc.tc.columbia.edu/publications/Tracking-Transfer-Community-College-and-Four-Year-Institutional-Effectiveness-in-Broadening-Bachelors-Degree-Attainment.html"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s://nces.ed.gov/programs/digest/d23/tables/dt23_302.10.asp"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hyperlink" Target="https://www.aacc.nche.edu/research-trends/fast-facts/" TargetMode="External"/><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hyperlink" Target="https://nces.ed.gov/programs/digest/d23/tables/dt23_317.10.asp?current=ye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hyperlink" Target="https://nscresearchcenter.org/transfer-and-progress/" TargetMode="External"/><Relationship Id="rId4" Type="http://schemas.openxmlformats.org/officeDocument/2006/relationships/hyperlink" Target="https://www.studentclearinghouse.org/nscblog/community-college-students-transferring-to-four-year-colleges-decline-nearly-8-from-fall-2021-to-fall-2022/"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3"/>
          <p:cNvSpPr txBox="1">
            <a:spLocks noGrp="1"/>
          </p:cNvSpPr>
          <p:nvPr>
            <p:ph type="ctrTitle"/>
          </p:nvPr>
        </p:nvSpPr>
        <p:spPr>
          <a:xfrm>
            <a:off x="135741" y="1319591"/>
            <a:ext cx="5837100" cy="1856400"/>
          </a:xfrm>
          <a:prstGeom prst="rect">
            <a:avLst/>
          </a:prstGeom>
          <a:noFill/>
          <a:ln>
            <a:noFill/>
          </a:ln>
        </p:spPr>
        <p:txBody>
          <a:bodyPr spcFirstLastPara="1" wrap="square" lIns="0" tIns="0" rIns="0" bIns="0" anchor="ctr" anchorCtr="0">
            <a:noAutofit/>
          </a:bodyPr>
          <a:lstStyle/>
          <a:p>
            <a:pPr marL="0" marR="0"/>
            <a:r>
              <a:rPr lang="en-US" sz="3200" kern="100" dirty="0">
                <a:effectLst/>
                <a:latin typeface="Calibri" panose="020F0502020204030204" pitchFamily="34" charset="0"/>
                <a:ea typeface="Aptos" panose="020B0004020202020204" pitchFamily="34" charset="0"/>
                <a:cs typeface="Calibri" panose="020F0502020204030204" pitchFamily="34" charset="0"/>
              </a:rPr>
              <a:t>Transfer Efficacy &amp; Goal Orientation Among Potential Transfer Students: An Exploratory Study (Buenaflor &amp; Cabrera, 2023)</a:t>
            </a:r>
          </a:p>
        </p:txBody>
      </p:sp>
      <p:pic>
        <p:nvPicPr>
          <p:cNvPr id="76" name="Google Shape;76;p13"/>
          <p:cNvPicPr preferRelativeResize="0"/>
          <p:nvPr/>
        </p:nvPicPr>
        <p:blipFill rotWithShape="1">
          <a:blip r:embed="rId3">
            <a:alphaModFix/>
          </a:blip>
          <a:srcRect/>
          <a:stretch/>
        </p:blipFill>
        <p:spPr>
          <a:xfrm>
            <a:off x="6768055" y="1771114"/>
            <a:ext cx="5423945" cy="4064607"/>
          </a:xfrm>
          <a:prstGeom prst="rect">
            <a:avLst/>
          </a:prstGeom>
          <a:noFill/>
          <a:ln>
            <a:noFill/>
          </a:ln>
        </p:spPr>
      </p:pic>
      <p:sp>
        <p:nvSpPr>
          <p:cNvPr id="77" name="Google Shape;77;p13"/>
          <p:cNvSpPr/>
          <p:nvPr/>
        </p:nvSpPr>
        <p:spPr>
          <a:xfrm>
            <a:off x="6531749" y="5408805"/>
            <a:ext cx="1219200" cy="1219196"/>
          </a:xfrm>
          <a:custGeom>
            <a:avLst/>
            <a:gdLst/>
            <a:ahLst/>
            <a:cxnLst/>
            <a:rect l="l" t="t" r="r" b="b"/>
            <a:pathLst>
              <a:path w="2438400" h="2438393" extrusionOk="0">
                <a:moveTo>
                  <a:pt x="2438400" y="1085807"/>
                </a:moveTo>
                <a:lnTo>
                  <a:pt x="2438400" y="1085807"/>
                </a:lnTo>
                <a:lnTo>
                  <a:pt x="2438400" y="0"/>
                </a:lnTo>
                <a:lnTo>
                  <a:pt x="2438400" y="0"/>
                </a:lnTo>
                <a:cubicBezTo>
                  <a:pt x="1091702" y="0"/>
                  <a:pt x="0" y="1091696"/>
                  <a:pt x="0" y="2438394"/>
                </a:cubicBezTo>
                <a:lnTo>
                  <a:pt x="1085820" y="2438394"/>
                </a:lnTo>
                <a:cubicBezTo>
                  <a:pt x="1085820" y="1691384"/>
                  <a:pt x="1691396" y="1085807"/>
                  <a:pt x="2438400" y="1085807"/>
                </a:cubicBezTo>
                <a:close/>
              </a:path>
            </a:pathLst>
          </a:custGeom>
          <a:solidFill>
            <a:srgbClr val="363739"/>
          </a:solidFill>
          <a:ln>
            <a:noFill/>
          </a:ln>
        </p:spPr>
        <p:txBody>
          <a:bodyPr spcFirstLastPara="1" wrap="square" lIns="45725" tIns="22850" rIns="45725" bIns="22850" anchor="ctr"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363739"/>
              </a:solidFill>
              <a:latin typeface="Calibri"/>
              <a:ea typeface="Calibri"/>
              <a:cs typeface="Calibri"/>
              <a:sym typeface="Calibri"/>
            </a:endParaRPr>
          </a:p>
        </p:txBody>
      </p:sp>
      <p:sp>
        <p:nvSpPr>
          <p:cNvPr id="78" name="Google Shape;78;p13"/>
          <p:cNvSpPr/>
          <p:nvPr/>
        </p:nvSpPr>
        <p:spPr>
          <a:xfrm>
            <a:off x="10274157" y="1302880"/>
            <a:ext cx="1782102" cy="936467"/>
          </a:xfrm>
          <a:custGeom>
            <a:avLst/>
            <a:gdLst/>
            <a:ahLst/>
            <a:cxnLst/>
            <a:rect l="l" t="t" r="r" b="b"/>
            <a:pathLst>
              <a:path w="2800464" h="1401415" extrusionOk="0">
                <a:moveTo>
                  <a:pt x="2800465" y="0"/>
                </a:moveTo>
                <a:cubicBezTo>
                  <a:pt x="2800465" y="774093"/>
                  <a:pt x="2173142" y="1401416"/>
                  <a:pt x="1399049" y="1401416"/>
                </a:cubicBezTo>
                <a:cubicBezTo>
                  <a:pt x="624956" y="1401416"/>
                  <a:pt x="0" y="774093"/>
                  <a:pt x="0" y="0"/>
                </a:cubicBezTo>
                <a:lnTo>
                  <a:pt x="2800465" y="0"/>
                </a:lnTo>
                <a:close/>
              </a:path>
            </a:pathLst>
          </a:custGeom>
          <a:solidFill>
            <a:srgbClr val="EFBC49"/>
          </a:solidFill>
          <a:ln>
            <a:noFill/>
          </a:ln>
        </p:spPr>
        <p:txBody>
          <a:bodyPr spcFirstLastPara="1" wrap="square" lIns="45725" tIns="22850" rIns="45725" bIns="22850" anchor="ctr" anchorCtr="0">
            <a:no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363739"/>
              </a:solidFill>
              <a:latin typeface="Calibri"/>
              <a:ea typeface="Calibri"/>
              <a:cs typeface="Calibri"/>
              <a:sym typeface="Calibri"/>
            </a:endParaRPr>
          </a:p>
        </p:txBody>
      </p:sp>
      <p:sp>
        <p:nvSpPr>
          <p:cNvPr id="80" name="Google Shape;80;p13"/>
          <p:cNvSpPr txBox="1"/>
          <p:nvPr/>
        </p:nvSpPr>
        <p:spPr>
          <a:xfrm>
            <a:off x="135741" y="4741150"/>
            <a:ext cx="4761670" cy="2554505"/>
          </a:xfrm>
          <a:prstGeom prst="rect">
            <a:avLst/>
          </a:prstGeom>
          <a:noFill/>
          <a:ln>
            <a:noFill/>
          </a:ln>
        </p:spPr>
        <p:txBody>
          <a:bodyPr spcFirstLastPara="1" wrap="square" lIns="91425" tIns="45700" rIns="91425" bIns="45700" anchor="t" anchorCtr="0">
            <a:spAutoFit/>
          </a:bodyPr>
          <a:lstStyle/>
          <a:p>
            <a:br>
              <a:rPr lang="en-US" sz="2000" b="0" i="0" u="none" strike="noStrike" cap="none" dirty="0">
                <a:solidFill>
                  <a:srgbClr val="000000"/>
                </a:solidFill>
                <a:latin typeface="Barlow"/>
                <a:ea typeface="Barlow"/>
                <a:cs typeface="Barlow"/>
                <a:sym typeface="Barlow"/>
              </a:rPr>
            </a:br>
            <a:r>
              <a:rPr lang="en-US" sz="2000" b="0" i="0" u="none" strike="noStrike" cap="none" dirty="0">
                <a:solidFill>
                  <a:srgbClr val="000000"/>
                </a:solidFill>
                <a:latin typeface="Barlow"/>
                <a:ea typeface="Barlow"/>
                <a:cs typeface="Barlow"/>
                <a:sym typeface="Barlow"/>
              </a:rPr>
              <a:t>Guest Speaker:</a:t>
            </a:r>
          </a:p>
          <a:p>
            <a:r>
              <a:rPr lang="en-US" sz="2000" b="0" i="0" u="none" strike="noStrike" cap="none" dirty="0">
                <a:solidFill>
                  <a:srgbClr val="000000"/>
                </a:solidFill>
                <a:latin typeface="Barlow"/>
                <a:ea typeface="Barlow"/>
                <a:cs typeface="Barlow"/>
                <a:sym typeface="Barlow"/>
              </a:rPr>
              <a:t>Dr. Alberto F. </a:t>
            </a:r>
            <a:r>
              <a:rPr lang="en-US" sz="2000" dirty="0">
                <a:latin typeface="Barlow"/>
                <a:ea typeface="Barlow"/>
                <a:cs typeface="Barlow"/>
                <a:sym typeface="Barlow"/>
              </a:rPr>
              <a:t>Cabrera</a:t>
            </a:r>
            <a:endParaRPr lang="en-US" sz="2000" b="0" i="0" u="none" strike="noStrike" cap="none" dirty="0">
              <a:solidFill>
                <a:srgbClr val="000000"/>
              </a:solidFill>
              <a:latin typeface="Barlow"/>
              <a:ea typeface="Barlow"/>
              <a:cs typeface="Barlow"/>
              <a:sym typeface="Barlow"/>
            </a:endParaRPr>
          </a:p>
          <a:p>
            <a:r>
              <a:rPr lang="en-US" b="0" i="0" dirty="0">
                <a:solidFill>
                  <a:srgbClr val="222222"/>
                </a:solidFill>
                <a:effectLst/>
                <a:latin typeface="Arial" panose="020B0604020202020204" pitchFamily="34" charset="0"/>
              </a:rPr>
              <a:t>Scholar-in-residence, Center for Postsecondary Readiness </a:t>
            </a:r>
            <a:r>
              <a:rPr lang="en-US" dirty="0">
                <a:solidFill>
                  <a:srgbClr val="222222"/>
                </a:solidFill>
                <a:latin typeface="Arial" panose="020B0604020202020204" pitchFamily="34" charset="0"/>
              </a:rPr>
              <a:t> </a:t>
            </a:r>
            <a:r>
              <a:rPr lang="en-US" b="0" i="0" dirty="0">
                <a:solidFill>
                  <a:srgbClr val="222222"/>
                </a:solidFill>
                <a:effectLst/>
                <a:latin typeface="Arial" panose="020B0604020202020204" pitchFamily="34" charset="0"/>
              </a:rPr>
              <a:t>&amp; Success</a:t>
            </a:r>
          </a:p>
          <a:p>
            <a:pPr algn="l"/>
            <a:r>
              <a:rPr lang="en-US" b="0" i="0" dirty="0">
                <a:solidFill>
                  <a:srgbClr val="222222"/>
                </a:solidFill>
                <a:effectLst/>
                <a:latin typeface="Arial" panose="020B0604020202020204" pitchFamily="34" charset="0"/>
              </a:rPr>
              <a:t>College of Education, American University</a:t>
            </a:r>
          </a:p>
          <a:p>
            <a:pPr algn="l" rtl="0"/>
            <a:r>
              <a:rPr lang="en-US" b="0" i="0" dirty="0">
                <a:solidFill>
                  <a:srgbClr val="222222"/>
                </a:solidFill>
                <a:effectLst/>
                <a:latin typeface="Arial" panose="020B0604020202020204" pitchFamily="34" charset="0"/>
              </a:rPr>
              <a:t>Professor Emeritus, Higher Education at UMD</a:t>
            </a:r>
          </a:p>
          <a:p>
            <a:pPr marL="0" marR="0" lvl="0" indent="0" algn="l" rtl="0">
              <a:lnSpc>
                <a:spcPct val="100000"/>
              </a:lnSpc>
              <a:spcBef>
                <a:spcPts val="0"/>
              </a:spcBef>
              <a:spcAft>
                <a:spcPts val="0"/>
              </a:spcAft>
              <a:buNone/>
            </a:pPr>
            <a:br>
              <a:rPr lang="en-US" sz="2800" b="1" i="0" u="none" strike="noStrike" cap="none" dirty="0">
                <a:solidFill>
                  <a:schemeClr val="dk1"/>
                </a:solidFill>
                <a:latin typeface="Barlow"/>
                <a:ea typeface="Barlow"/>
                <a:cs typeface="Barlow"/>
                <a:sym typeface="Barlow"/>
              </a:rPr>
            </a:br>
            <a:endParaRPr lang="en-US" sz="1600" b="0" i="0" u="none" strike="noStrike" cap="none" dirty="0">
              <a:solidFill>
                <a:srgbClr val="000000"/>
              </a:solidFill>
              <a:latin typeface="Barlow"/>
              <a:ea typeface="Barlow"/>
              <a:cs typeface="Barlow"/>
              <a:sym typeface="Barlow"/>
            </a:endParaRPr>
          </a:p>
        </p:txBody>
      </p:sp>
      <p:sp>
        <p:nvSpPr>
          <p:cNvPr id="2" name="TextBox 1">
            <a:extLst>
              <a:ext uri="{FF2B5EF4-FFF2-40B4-BE49-F238E27FC236}">
                <a16:creationId xmlns:a16="http://schemas.microsoft.com/office/drawing/2014/main" id="{39166EAF-8F9B-37C3-7919-CA4C6174966A}"/>
              </a:ext>
            </a:extLst>
          </p:cNvPr>
          <p:cNvSpPr txBox="1"/>
          <p:nvPr/>
        </p:nvSpPr>
        <p:spPr>
          <a:xfrm>
            <a:off x="135741" y="3175991"/>
            <a:ext cx="5169906" cy="1785104"/>
          </a:xfrm>
          <a:prstGeom prst="rect">
            <a:avLst/>
          </a:prstGeom>
          <a:noFill/>
        </p:spPr>
        <p:txBody>
          <a:bodyPr wrap="square" rtlCol="0">
            <a:spAutoFit/>
          </a:bodyPr>
          <a:lstStyle/>
          <a:p>
            <a:endParaRPr lang="en-US" dirty="0"/>
          </a:p>
          <a:p>
            <a:pPr algn="ctr"/>
            <a:r>
              <a:rPr lang="en-US" sz="2400" dirty="0"/>
              <a:t>Economic Inquiry in Education </a:t>
            </a:r>
          </a:p>
          <a:p>
            <a:pPr algn="ctr"/>
            <a:r>
              <a:rPr lang="en-US" sz="2400" dirty="0"/>
              <a:t>(EDU-633-001)</a:t>
            </a:r>
          </a:p>
          <a:p>
            <a:pPr algn="ctr"/>
            <a:r>
              <a:rPr lang="en-US" sz="2400" dirty="0"/>
              <a:t>American University</a:t>
            </a:r>
          </a:p>
          <a:p>
            <a:pPr algn="ctr"/>
            <a:r>
              <a:rPr lang="en-US" sz="2000" dirty="0"/>
              <a:t>November 11, 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2"/>
          <p:cNvSpPr/>
          <p:nvPr/>
        </p:nvSpPr>
        <p:spPr>
          <a:xfrm>
            <a:off x="-194375" y="40225"/>
            <a:ext cx="122712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189" name="Google Shape;189;p22"/>
          <p:cNvSpPr txBox="1">
            <a:spLocks noGrp="1"/>
          </p:cNvSpPr>
          <p:nvPr>
            <p:ph type="title"/>
          </p:nvPr>
        </p:nvSpPr>
        <p:spPr>
          <a:xfrm>
            <a:off x="327200" y="83775"/>
            <a:ext cx="11648208" cy="1135800"/>
          </a:xfrm>
          <a:prstGeom prst="rect">
            <a:avLst/>
          </a:prstGeom>
          <a:noFill/>
          <a:ln>
            <a:noFill/>
          </a:ln>
        </p:spPr>
        <p:txBody>
          <a:bodyPr spcFirstLastPara="1" wrap="square" lIns="91425" tIns="45700" rIns="91425" bIns="45700" anchor="ctr" anchorCtr="0">
            <a:noAutofit/>
          </a:bodyPr>
          <a:lstStyle/>
          <a:p>
            <a:pPr marL="129159" lvl="0" indent="0" algn="l" rtl="0">
              <a:lnSpc>
                <a:spcPct val="100000"/>
              </a:lnSpc>
              <a:spcBef>
                <a:spcPts val="0"/>
              </a:spcBef>
              <a:spcAft>
                <a:spcPts val="0"/>
              </a:spcAft>
              <a:buSzPts val="1800"/>
              <a:buNone/>
            </a:pPr>
            <a:r>
              <a:rPr lang="en-US" sz="2800" dirty="0"/>
              <a:t>Translating the TEM model into a model susceptible to empirical testing</a:t>
            </a:r>
            <a:endParaRPr sz="19900" dirty="0"/>
          </a:p>
        </p:txBody>
      </p:sp>
      <p:sp>
        <p:nvSpPr>
          <p:cNvPr id="190" name="Google Shape;190;p22"/>
          <p:cNvSpPr/>
          <p:nvPr/>
        </p:nvSpPr>
        <p:spPr>
          <a:xfrm rot="2700000">
            <a:off x="427814" y="5728750"/>
            <a:ext cx="485782" cy="485782"/>
          </a:xfrm>
          <a:prstGeom prst="rect">
            <a:avLst/>
          </a:prstGeom>
          <a:solidFill>
            <a:schemeClr val="accent1">
              <a:alpha val="2901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grpSp>
        <p:nvGrpSpPr>
          <p:cNvPr id="192" name="Google Shape;192;p22"/>
          <p:cNvGrpSpPr/>
          <p:nvPr/>
        </p:nvGrpSpPr>
        <p:grpSpPr>
          <a:xfrm>
            <a:off x="6166835" y="1863699"/>
            <a:ext cx="5826490" cy="4431381"/>
            <a:chOff x="1905684" y="1075963"/>
            <a:chExt cx="8710554" cy="5617164"/>
          </a:xfrm>
        </p:grpSpPr>
        <p:sp>
          <p:nvSpPr>
            <p:cNvPr id="193" name="Google Shape;193;p22"/>
            <p:cNvSpPr/>
            <p:nvPr/>
          </p:nvSpPr>
          <p:spPr>
            <a:xfrm>
              <a:off x="4628451" y="4995342"/>
              <a:ext cx="291600" cy="702900"/>
            </a:xfrm>
            <a:prstGeom prst="rightBracket">
              <a:avLst>
                <a:gd name="adj" fmla="val 8333"/>
              </a:avLst>
            </a:prstGeom>
            <a:noFill/>
            <a:ln w="254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Calibri"/>
                <a:ea typeface="Calibri"/>
                <a:cs typeface="Calibri"/>
                <a:sym typeface="Calibri"/>
              </a:endParaRPr>
            </a:p>
          </p:txBody>
        </p:sp>
        <p:grpSp>
          <p:nvGrpSpPr>
            <p:cNvPr id="194" name="Google Shape;194;p22"/>
            <p:cNvGrpSpPr/>
            <p:nvPr/>
          </p:nvGrpSpPr>
          <p:grpSpPr>
            <a:xfrm>
              <a:off x="1905684" y="1075963"/>
              <a:ext cx="8710554" cy="5617164"/>
              <a:chOff x="2757570" y="1415740"/>
              <a:chExt cx="7265455" cy="5363984"/>
            </a:xfrm>
          </p:grpSpPr>
          <p:grpSp>
            <p:nvGrpSpPr>
              <p:cNvPr id="195" name="Google Shape;195;p22"/>
              <p:cNvGrpSpPr/>
              <p:nvPr/>
            </p:nvGrpSpPr>
            <p:grpSpPr>
              <a:xfrm rot="5400000">
                <a:off x="3975089" y="4260741"/>
                <a:ext cx="1164671" cy="1148669"/>
                <a:chOff x="4958753" y="2971800"/>
                <a:chExt cx="914400" cy="914400"/>
              </a:xfrm>
            </p:grpSpPr>
            <p:sp>
              <p:nvSpPr>
                <p:cNvPr id="196" name="Google Shape;196;p22"/>
                <p:cNvSpPr/>
                <p:nvPr/>
              </p:nvSpPr>
              <p:spPr>
                <a:xfrm>
                  <a:off x="4958753" y="2971800"/>
                  <a:ext cx="914400" cy="914400"/>
                </a:xfrm>
                <a:prstGeom prst="ellipse">
                  <a:avLst/>
                </a:prstGeom>
                <a:noFill/>
                <a:ln w="349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197" name="Google Shape;197;p22"/>
                <p:cNvSpPr txBox="1"/>
                <p:nvPr/>
              </p:nvSpPr>
              <p:spPr>
                <a:xfrm rot="-5400000">
                  <a:off x="5021437" y="3299480"/>
                  <a:ext cx="739200" cy="351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900"/>
                    <a:buFont typeface="Calibri"/>
                    <a:buNone/>
                  </a:pPr>
                  <a:r>
                    <a:rPr lang="en-US" sz="900" b="0" i="0" u="none" strike="noStrike" cap="none">
                      <a:solidFill>
                        <a:schemeClr val="dk1"/>
                      </a:solidFill>
                      <a:latin typeface="Calibri"/>
                      <a:ea typeface="Calibri"/>
                      <a:cs typeface="Calibri"/>
                      <a:sym typeface="Calibri"/>
                    </a:rPr>
                    <a:t>Vicarious</a:t>
                  </a:r>
                  <a:endParaRPr sz="900" b="0" i="0" u="none" strike="noStrike" cap="none">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900"/>
                    <a:buFont typeface="Calibri"/>
                    <a:buNone/>
                  </a:pPr>
                  <a:r>
                    <a:rPr lang="en-US" sz="900" b="0" i="0" u="none" strike="noStrike" cap="none">
                      <a:solidFill>
                        <a:schemeClr val="dk1"/>
                      </a:solidFill>
                      <a:latin typeface="Calibri"/>
                      <a:ea typeface="Calibri"/>
                      <a:cs typeface="Calibri"/>
                      <a:sym typeface="Calibri"/>
                    </a:rPr>
                    <a:t>Experiences</a:t>
                  </a:r>
                  <a:endParaRPr sz="900" b="0" i="0" u="none" strike="noStrike" cap="none">
                    <a:solidFill>
                      <a:schemeClr val="dk1"/>
                    </a:solidFill>
                    <a:latin typeface="Play"/>
                    <a:ea typeface="Play"/>
                    <a:cs typeface="Play"/>
                    <a:sym typeface="Play"/>
                  </a:endParaRPr>
                </a:p>
              </p:txBody>
            </p:sp>
          </p:grpSp>
          <p:grpSp>
            <p:nvGrpSpPr>
              <p:cNvPr id="198" name="Google Shape;198;p22"/>
              <p:cNvGrpSpPr/>
              <p:nvPr/>
            </p:nvGrpSpPr>
            <p:grpSpPr>
              <a:xfrm rot="5400000">
                <a:off x="3990657" y="5530541"/>
                <a:ext cx="1065550" cy="1112642"/>
                <a:chOff x="4728931" y="2971800"/>
                <a:chExt cx="914400" cy="914400"/>
              </a:xfrm>
            </p:grpSpPr>
            <p:sp>
              <p:nvSpPr>
                <p:cNvPr id="199" name="Google Shape;199;p22"/>
                <p:cNvSpPr/>
                <p:nvPr/>
              </p:nvSpPr>
              <p:spPr>
                <a:xfrm>
                  <a:off x="4728931" y="2971800"/>
                  <a:ext cx="914400" cy="914400"/>
                </a:xfrm>
                <a:prstGeom prst="ellipse">
                  <a:avLst/>
                </a:prstGeom>
                <a:noFill/>
                <a:ln w="349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200" name="Google Shape;200;p22"/>
                <p:cNvSpPr txBox="1"/>
                <p:nvPr/>
              </p:nvSpPr>
              <p:spPr>
                <a:xfrm rot="-5400000">
                  <a:off x="4822819" y="3127658"/>
                  <a:ext cx="726600" cy="575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1000"/>
                    <a:buFont typeface="Calibri"/>
                    <a:buNone/>
                  </a:pPr>
                  <a:r>
                    <a:rPr lang="en-US" sz="1000" b="0" i="0" u="none" strike="noStrike" cap="none">
                      <a:solidFill>
                        <a:schemeClr val="dk1"/>
                      </a:solidFill>
                      <a:latin typeface="Calibri"/>
                      <a:ea typeface="Calibri"/>
                      <a:cs typeface="Calibri"/>
                      <a:sym typeface="Calibri"/>
                    </a:rPr>
                    <a:t>Reduction</a:t>
                  </a:r>
                  <a:endParaRPr sz="1000" b="0" i="0" u="none" strike="noStrike" cap="none">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1000"/>
                    <a:buFont typeface="Calibri"/>
                    <a:buNone/>
                  </a:pPr>
                  <a:r>
                    <a:rPr lang="en-US" sz="1000" b="0" i="0" u="none" strike="noStrike" cap="none">
                      <a:solidFill>
                        <a:schemeClr val="dk1"/>
                      </a:solidFill>
                      <a:latin typeface="Calibri"/>
                      <a:ea typeface="Calibri"/>
                      <a:cs typeface="Calibri"/>
                      <a:sym typeface="Calibri"/>
                    </a:rPr>
                    <a:t>of </a:t>
                  </a:r>
                  <a:endParaRPr sz="1000" b="0" i="0" u="none" strike="noStrike" cap="none">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1000"/>
                    <a:buFont typeface="Calibri"/>
                    <a:buNone/>
                  </a:pPr>
                  <a:r>
                    <a:rPr lang="en-US" sz="1000" b="0" i="0" u="none" strike="noStrike" cap="none">
                      <a:solidFill>
                        <a:schemeClr val="dk1"/>
                      </a:solidFill>
                      <a:latin typeface="Calibri"/>
                      <a:ea typeface="Calibri"/>
                      <a:cs typeface="Calibri"/>
                      <a:sym typeface="Calibri"/>
                    </a:rPr>
                    <a:t>Stress</a:t>
                  </a:r>
                  <a:endParaRPr sz="1000" b="0" i="0" u="none" strike="noStrike" cap="none">
                    <a:solidFill>
                      <a:schemeClr val="dk1"/>
                    </a:solidFill>
                    <a:latin typeface="Play"/>
                    <a:ea typeface="Play"/>
                    <a:cs typeface="Play"/>
                    <a:sym typeface="Play"/>
                  </a:endParaRPr>
                </a:p>
              </p:txBody>
            </p:sp>
          </p:grpSp>
          <p:grpSp>
            <p:nvGrpSpPr>
              <p:cNvPr id="201" name="Google Shape;201;p22"/>
              <p:cNvGrpSpPr/>
              <p:nvPr/>
            </p:nvGrpSpPr>
            <p:grpSpPr>
              <a:xfrm rot="-5176706">
                <a:off x="7663002" y="3286311"/>
                <a:ext cx="1167866" cy="1458357"/>
                <a:chOff x="3382875" y="2853307"/>
                <a:chExt cx="914400" cy="1143912"/>
              </a:xfrm>
            </p:grpSpPr>
            <p:sp>
              <p:nvSpPr>
                <p:cNvPr id="202" name="Google Shape;202;p22"/>
                <p:cNvSpPr/>
                <p:nvPr/>
              </p:nvSpPr>
              <p:spPr>
                <a:xfrm>
                  <a:off x="3382875" y="2971800"/>
                  <a:ext cx="914400" cy="914400"/>
                </a:xfrm>
                <a:prstGeom prst="ellipse">
                  <a:avLst/>
                </a:prstGeom>
                <a:noFill/>
                <a:ln w="349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203" name="Google Shape;203;p22"/>
                <p:cNvSpPr txBox="1"/>
                <p:nvPr/>
              </p:nvSpPr>
              <p:spPr>
                <a:xfrm rot="5176156">
                  <a:off x="3342235" y="3155452"/>
                  <a:ext cx="1111155" cy="53962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1600"/>
                    <a:buFont typeface="Calibri"/>
                    <a:buNone/>
                  </a:pPr>
                  <a:r>
                    <a:rPr lang="en-US" sz="1600" b="0" i="0" u="none" strike="noStrike" cap="none" dirty="0">
                      <a:solidFill>
                        <a:schemeClr val="dk1"/>
                      </a:solidFill>
                      <a:latin typeface="Calibri"/>
                      <a:ea typeface="Calibri"/>
                      <a:cs typeface="Calibri"/>
                      <a:sym typeface="Calibri"/>
                    </a:rPr>
                    <a:t>G</a:t>
                  </a:r>
                  <a:r>
                    <a:rPr lang="en-US" sz="1500" b="0" i="0" u="none" strike="noStrike" cap="none" dirty="0">
                      <a:solidFill>
                        <a:schemeClr val="dk1"/>
                      </a:solidFill>
                      <a:latin typeface="Calibri"/>
                      <a:ea typeface="Calibri"/>
                      <a:cs typeface="Calibri"/>
                      <a:sym typeface="Calibri"/>
                    </a:rPr>
                    <a:t>oal</a:t>
                  </a:r>
                  <a:endParaRPr sz="1300" b="0" i="0" u="none" strike="noStrike" cap="none" dirty="0">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1500"/>
                    <a:buFont typeface="Calibri"/>
                    <a:buNone/>
                  </a:pPr>
                  <a:r>
                    <a:rPr lang="en-US" sz="1500" b="0" i="0" u="none" strike="noStrike" cap="none" dirty="0">
                      <a:solidFill>
                        <a:schemeClr val="dk1"/>
                      </a:solidFill>
                      <a:latin typeface="Calibri"/>
                      <a:ea typeface="Calibri"/>
                      <a:cs typeface="Calibri"/>
                      <a:sym typeface="Calibri"/>
                    </a:rPr>
                    <a:t>Orientation</a:t>
                  </a:r>
                  <a:endParaRPr sz="1300" b="0" i="0" u="none" strike="noStrike" cap="none" dirty="0">
                    <a:solidFill>
                      <a:schemeClr val="dk1"/>
                    </a:solidFill>
                    <a:latin typeface="Play"/>
                    <a:ea typeface="Play"/>
                    <a:cs typeface="Play"/>
                    <a:sym typeface="Play"/>
                  </a:endParaRPr>
                </a:p>
              </p:txBody>
            </p:sp>
          </p:grpSp>
          <p:sp>
            <p:nvSpPr>
              <p:cNvPr id="204" name="Google Shape;204;p22"/>
              <p:cNvSpPr/>
              <p:nvPr/>
            </p:nvSpPr>
            <p:spPr>
              <a:xfrm rot="5400000">
                <a:off x="3968230" y="2912439"/>
                <a:ext cx="1156500" cy="1123800"/>
              </a:xfrm>
              <a:prstGeom prst="ellipse">
                <a:avLst/>
              </a:prstGeom>
              <a:noFill/>
              <a:ln w="349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205" name="Google Shape;205;p22"/>
              <p:cNvSpPr txBox="1"/>
              <p:nvPr/>
            </p:nvSpPr>
            <p:spPr>
              <a:xfrm>
                <a:off x="4068855" y="3167993"/>
                <a:ext cx="928500" cy="484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1000"/>
                  <a:buFont typeface="Calibri"/>
                  <a:buNone/>
                </a:pPr>
                <a:r>
                  <a:rPr lang="en-US" sz="1000" b="0" i="0" u="none" strike="noStrike" cap="none">
                    <a:solidFill>
                      <a:schemeClr val="dk1"/>
                    </a:solidFill>
                    <a:latin typeface="Calibri"/>
                    <a:ea typeface="Calibri"/>
                    <a:cs typeface="Calibri"/>
                    <a:sym typeface="Calibri"/>
                  </a:rPr>
                  <a:t>Social</a:t>
                </a:r>
                <a:endParaRPr sz="1000" b="0" i="0" u="none" strike="noStrike" cap="none">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1000"/>
                  <a:buFont typeface="Calibri"/>
                  <a:buNone/>
                </a:pPr>
                <a:r>
                  <a:rPr lang="en-US" sz="1000" b="0" i="0" u="none" strike="noStrike" cap="none">
                    <a:solidFill>
                      <a:schemeClr val="dk1"/>
                    </a:solidFill>
                    <a:latin typeface="Calibri"/>
                    <a:ea typeface="Calibri"/>
                    <a:cs typeface="Calibri"/>
                    <a:sym typeface="Calibri"/>
                  </a:rPr>
                  <a:t>Persuasion</a:t>
                </a:r>
                <a:endParaRPr sz="1000" b="0" i="0" u="none" strike="noStrike" cap="none">
                  <a:solidFill>
                    <a:schemeClr val="dk1"/>
                  </a:solidFill>
                  <a:latin typeface="Play"/>
                  <a:ea typeface="Play"/>
                  <a:cs typeface="Play"/>
                  <a:sym typeface="Play"/>
                </a:endParaRPr>
              </a:p>
            </p:txBody>
          </p:sp>
          <p:sp>
            <p:nvSpPr>
              <p:cNvPr id="206" name="Google Shape;206;p22"/>
              <p:cNvSpPr/>
              <p:nvPr/>
            </p:nvSpPr>
            <p:spPr>
              <a:xfrm rot="5400000">
                <a:off x="3945926" y="1433890"/>
                <a:ext cx="1152000" cy="1115700"/>
              </a:xfrm>
              <a:prstGeom prst="ellipse">
                <a:avLst/>
              </a:prstGeom>
              <a:noFill/>
              <a:ln w="3492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lt1"/>
                  </a:solidFill>
                  <a:latin typeface="Calibri"/>
                  <a:ea typeface="Calibri"/>
                  <a:cs typeface="Calibri"/>
                  <a:sym typeface="Calibri"/>
                </a:endParaRPr>
              </a:p>
            </p:txBody>
          </p:sp>
          <p:sp>
            <p:nvSpPr>
              <p:cNvPr id="207" name="Google Shape;207;p22"/>
              <p:cNvSpPr txBox="1"/>
              <p:nvPr/>
            </p:nvSpPr>
            <p:spPr>
              <a:xfrm>
                <a:off x="4052112" y="1713844"/>
                <a:ext cx="937500" cy="447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900"/>
                  <a:buFont typeface="Calibri"/>
                  <a:buNone/>
                </a:pPr>
                <a:r>
                  <a:rPr lang="en-US" sz="900" b="0" i="0" u="none" strike="noStrike" cap="none">
                    <a:solidFill>
                      <a:schemeClr val="dk1"/>
                    </a:solidFill>
                    <a:latin typeface="Calibri"/>
                    <a:ea typeface="Calibri"/>
                    <a:cs typeface="Calibri"/>
                    <a:sym typeface="Calibri"/>
                  </a:rPr>
                  <a:t>Mastery</a:t>
                </a:r>
                <a:endParaRPr sz="900" b="0" i="0" u="none" strike="noStrike" cap="none">
                  <a:solidFill>
                    <a:schemeClr val="dk1"/>
                  </a:solidFill>
                  <a:latin typeface="Play"/>
                  <a:ea typeface="Play"/>
                  <a:cs typeface="Play"/>
                  <a:sym typeface="Play"/>
                </a:endParaRPr>
              </a:p>
              <a:p>
                <a:pPr marL="0" marR="0" lvl="0" indent="0" algn="ctr" rtl="0">
                  <a:lnSpc>
                    <a:spcPct val="100000"/>
                  </a:lnSpc>
                  <a:spcBef>
                    <a:spcPts val="0"/>
                  </a:spcBef>
                  <a:spcAft>
                    <a:spcPts val="0"/>
                  </a:spcAft>
                  <a:buClr>
                    <a:schemeClr val="dk1"/>
                  </a:buClr>
                  <a:buSzPts val="900"/>
                  <a:buFont typeface="Calibri"/>
                  <a:buNone/>
                </a:pPr>
                <a:r>
                  <a:rPr lang="en-US" sz="900" b="0" i="0" u="none" strike="noStrike" cap="none">
                    <a:solidFill>
                      <a:schemeClr val="dk1"/>
                    </a:solidFill>
                    <a:latin typeface="Calibri"/>
                    <a:ea typeface="Calibri"/>
                    <a:cs typeface="Calibri"/>
                    <a:sym typeface="Calibri"/>
                  </a:rPr>
                  <a:t>Experiences</a:t>
                </a:r>
                <a:endParaRPr sz="900" b="0" i="0" u="none" strike="noStrike" cap="none">
                  <a:solidFill>
                    <a:schemeClr val="dk1"/>
                  </a:solidFill>
                  <a:latin typeface="Play"/>
                  <a:ea typeface="Play"/>
                  <a:cs typeface="Play"/>
                  <a:sym typeface="Play"/>
                </a:endParaRPr>
              </a:p>
            </p:txBody>
          </p:sp>
          <p:cxnSp>
            <p:nvCxnSpPr>
              <p:cNvPr id="208" name="Google Shape;208;p22"/>
              <p:cNvCxnSpPr>
                <a:stCxn id="206" idx="0"/>
                <a:endCxn id="202" idx="7"/>
              </p:cNvCxnSpPr>
              <p:nvPr/>
            </p:nvCxnSpPr>
            <p:spPr>
              <a:xfrm>
                <a:off x="5079776" y="1991740"/>
                <a:ext cx="2787300" cy="1585200"/>
              </a:xfrm>
              <a:prstGeom prst="straightConnector1">
                <a:avLst/>
              </a:prstGeom>
              <a:noFill/>
              <a:ln w="38100" cap="flat" cmpd="sng">
                <a:solidFill>
                  <a:schemeClr val="accent1"/>
                </a:solidFill>
                <a:prstDash val="solid"/>
                <a:miter lim="800000"/>
                <a:headEnd type="none" w="sm" len="sm"/>
                <a:tailEnd type="triangle" w="med" len="med"/>
              </a:ln>
            </p:spPr>
          </p:cxnSp>
          <p:cxnSp>
            <p:nvCxnSpPr>
              <p:cNvPr id="209" name="Google Shape;209;p22"/>
              <p:cNvCxnSpPr>
                <a:stCxn id="204" idx="0"/>
                <a:endCxn id="203" idx="1"/>
              </p:cNvCxnSpPr>
              <p:nvPr/>
            </p:nvCxnSpPr>
            <p:spPr>
              <a:xfrm>
                <a:off x="5108380" y="3474339"/>
                <a:ext cx="2435100" cy="467700"/>
              </a:xfrm>
              <a:prstGeom prst="straightConnector1">
                <a:avLst/>
              </a:prstGeom>
              <a:noFill/>
              <a:ln w="38100" cap="flat" cmpd="sng">
                <a:solidFill>
                  <a:schemeClr val="accent1"/>
                </a:solidFill>
                <a:prstDash val="solid"/>
                <a:miter lim="800000"/>
                <a:headEnd type="none" w="sm" len="sm"/>
                <a:tailEnd type="triangle" w="med" len="med"/>
              </a:ln>
            </p:spPr>
          </p:cxnSp>
          <p:cxnSp>
            <p:nvCxnSpPr>
              <p:cNvPr id="210" name="Google Shape;210;p22"/>
              <p:cNvCxnSpPr/>
              <p:nvPr/>
            </p:nvCxnSpPr>
            <p:spPr>
              <a:xfrm rot="10800000" flipH="1">
                <a:off x="5182136" y="4238569"/>
                <a:ext cx="2503500" cy="531900"/>
              </a:xfrm>
              <a:prstGeom prst="straightConnector1">
                <a:avLst/>
              </a:prstGeom>
              <a:noFill/>
              <a:ln w="38100" cap="flat" cmpd="sng">
                <a:solidFill>
                  <a:schemeClr val="accent1"/>
                </a:solidFill>
                <a:prstDash val="solid"/>
                <a:miter lim="800000"/>
                <a:headEnd type="none" w="sm" len="sm"/>
                <a:tailEnd type="triangle" w="med" len="med"/>
              </a:ln>
            </p:spPr>
          </p:cxnSp>
          <p:cxnSp>
            <p:nvCxnSpPr>
              <p:cNvPr id="211" name="Google Shape;211;p22"/>
              <p:cNvCxnSpPr/>
              <p:nvPr/>
            </p:nvCxnSpPr>
            <p:spPr>
              <a:xfrm rot="10800000" flipH="1">
                <a:off x="5087503" y="4500272"/>
                <a:ext cx="2801400" cy="1479600"/>
              </a:xfrm>
              <a:prstGeom prst="straightConnector1">
                <a:avLst/>
              </a:prstGeom>
              <a:noFill/>
              <a:ln w="38100" cap="flat" cmpd="sng">
                <a:solidFill>
                  <a:schemeClr val="accent1"/>
                </a:solidFill>
                <a:prstDash val="solid"/>
                <a:miter lim="800000"/>
                <a:headEnd type="none" w="sm" len="sm"/>
                <a:tailEnd type="triangle" w="med" len="med"/>
              </a:ln>
            </p:spPr>
          </p:cxnSp>
          <p:sp>
            <p:nvSpPr>
              <p:cNvPr id="212" name="Google Shape;212;p22"/>
              <p:cNvSpPr/>
              <p:nvPr/>
            </p:nvSpPr>
            <p:spPr>
              <a:xfrm>
                <a:off x="5039061" y="3782923"/>
                <a:ext cx="291600" cy="766500"/>
              </a:xfrm>
              <a:prstGeom prst="rightBracket">
                <a:avLst>
                  <a:gd name="adj" fmla="val 8333"/>
                </a:avLst>
              </a:prstGeom>
              <a:noFill/>
              <a:ln w="254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Calibri"/>
                  <a:ea typeface="Calibri"/>
                  <a:cs typeface="Calibri"/>
                  <a:sym typeface="Calibri"/>
                </a:endParaRPr>
              </a:p>
            </p:txBody>
          </p:sp>
          <p:sp>
            <p:nvSpPr>
              <p:cNvPr id="213" name="Google Shape;213;p22"/>
              <p:cNvSpPr/>
              <p:nvPr/>
            </p:nvSpPr>
            <p:spPr>
              <a:xfrm>
                <a:off x="4968060" y="2394174"/>
                <a:ext cx="291600" cy="667800"/>
              </a:xfrm>
              <a:prstGeom prst="rightBracket">
                <a:avLst>
                  <a:gd name="adj" fmla="val 8333"/>
                </a:avLst>
              </a:prstGeom>
              <a:noFill/>
              <a:ln w="254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Calibri"/>
                  <a:ea typeface="Calibri"/>
                  <a:cs typeface="Calibri"/>
                  <a:sym typeface="Calibri"/>
                </a:endParaRPr>
              </a:p>
            </p:txBody>
          </p:sp>
          <p:grpSp>
            <p:nvGrpSpPr>
              <p:cNvPr id="214" name="Google Shape;214;p22"/>
              <p:cNvGrpSpPr/>
              <p:nvPr/>
            </p:nvGrpSpPr>
            <p:grpSpPr>
              <a:xfrm>
                <a:off x="2786781" y="1441540"/>
                <a:ext cx="1197717" cy="1272900"/>
                <a:chOff x="2786781" y="1441540"/>
                <a:chExt cx="1197717" cy="1272900"/>
              </a:xfrm>
            </p:grpSpPr>
            <p:cxnSp>
              <p:nvCxnSpPr>
                <p:cNvPr id="215" name="Google Shape;215;p22"/>
                <p:cNvCxnSpPr/>
                <p:nvPr/>
              </p:nvCxnSpPr>
              <p:spPr>
                <a:xfrm rot="10800000">
                  <a:off x="3051712" y="1740129"/>
                  <a:ext cx="910200" cy="303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16" name="Google Shape;216;p22"/>
                <p:cNvCxnSpPr>
                  <a:stCxn id="206" idx="4"/>
                </p:cNvCxnSpPr>
                <p:nvPr/>
              </p:nvCxnSpPr>
              <p:spPr>
                <a:xfrm rot="10800000">
                  <a:off x="3035576" y="1441540"/>
                  <a:ext cx="928500" cy="550200"/>
                </a:xfrm>
                <a:prstGeom prst="straightConnector1">
                  <a:avLst/>
                </a:prstGeom>
                <a:noFill/>
                <a:ln w="25400" cap="flat" cmpd="sng">
                  <a:solidFill>
                    <a:schemeClr val="accent1"/>
                  </a:solidFill>
                  <a:prstDash val="solid"/>
                  <a:miter lim="800000"/>
                  <a:headEnd type="none" w="sm" len="sm"/>
                  <a:tailEnd type="triangle" w="med" len="med"/>
                </a:ln>
              </p:spPr>
            </p:cxnSp>
            <p:grpSp>
              <p:nvGrpSpPr>
                <p:cNvPr id="217" name="Google Shape;217;p22"/>
                <p:cNvGrpSpPr/>
                <p:nvPr/>
              </p:nvGrpSpPr>
              <p:grpSpPr>
                <a:xfrm>
                  <a:off x="2786781" y="1447123"/>
                  <a:ext cx="1197717" cy="1267317"/>
                  <a:chOff x="2786781" y="1447123"/>
                  <a:chExt cx="1197717" cy="1267317"/>
                </a:xfrm>
              </p:grpSpPr>
              <p:cxnSp>
                <p:nvCxnSpPr>
                  <p:cNvPr id="218" name="Google Shape;218;p22"/>
                  <p:cNvCxnSpPr/>
                  <p:nvPr/>
                </p:nvCxnSpPr>
                <p:spPr>
                  <a:xfrm rot="10800000">
                    <a:off x="3046998" y="2052501"/>
                    <a:ext cx="937500" cy="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19" name="Google Shape;219;p22"/>
                  <p:cNvCxnSpPr>
                    <a:stCxn id="206" idx="4"/>
                  </p:cNvCxnSpPr>
                  <p:nvPr/>
                </p:nvCxnSpPr>
                <p:spPr>
                  <a:xfrm flipH="1">
                    <a:off x="3047876" y="1991740"/>
                    <a:ext cx="916200" cy="3804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20" name="Google Shape;220;p22"/>
                  <p:cNvCxnSpPr>
                    <a:stCxn id="206" idx="4"/>
                  </p:cNvCxnSpPr>
                  <p:nvPr/>
                </p:nvCxnSpPr>
                <p:spPr>
                  <a:xfrm flipH="1">
                    <a:off x="3058976" y="1991740"/>
                    <a:ext cx="905100" cy="722700"/>
                  </a:xfrm>
                  <a:prstGeom prst="straightConnector1">
                    <a:avLst/>
                  </a:prstGeom>
                  <a:noFill/>
                  <a:ln w="25400" cap="flat" cmpd="sng">
                    <a:solidFill>
                      <a:schemeClr val="accent1"/>
                    </a:solidFill>
                    <a:prstDash val="solid"/>
                    <a:miter lim="800000"/>
                    <a:headEnd type="none" w="sm" len="sm"/>
                    <a:tailEnd type="triangle" w="med" len="med"/>
                  </a:ln>
                </p:spPr>
              </p:cxnSp>
              <p:sp>
                <p:nvSpPr>
                  <p:cNvPr id="221" name="Google Shape;221;p22"/>
                  <p:cNvSpPr txBox="1"/>
                  <p:nvPr/>
                </p:nvSpPr>
                <p:spPr>
                  <a:xfrm>
                    <a:off x="2786781" y="1447123"/>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22" name="Google Shape;222;p22"/>
                  <p:cNvSpPr txBox="1"/>
                  <p:nvPr/>
                </p:nvSpPr>
                <p:spPr>
                  <a:xfrm>
                    <a:off x="2794508" y="1781112"/>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23" name="Google Shape;223;p22"/>
                  <p:cNvSpPr txBox="1"/>
                  <p:nvPr/>
                </p:nvSpPr>
                <p:spPr>
                  <a:xfrm>
                    <a:off x="2809122" y="2124070"/>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grpSp>
          </p:grpSp>
          <p:grpSp>
            <p:nvGrpSpPr>
              <p:cNvPr id="224" name="Google Shape;224;p22"/>
              <p:cNvGrpSpPr/>
              <p:nvPr/>
            </p:nvGrpSpPr>
            <p:grpSpPr>
              <a:xfrm>
                <a:off x="2760106" y="2908793"/>
                <a:ext cx="1197717" cy="1199400"/>
                <a:chOff x="2786781" y="1441716"/>
                <a:chExt cx="1197717" cy="1199400"/>
              </a:xfrm>
            </p:grpSpPr>
            <p:cxnSp>
              <p:nvCxnSpPr>
                <p:cNvPr id="225" name="Google Shape;225;p22"/>
                <p:cNvCxnSpPr/>
                <p:nvPr/>
              </p:nvCxnSpPr>
              <p:spPr>
                <a:xfrm rot="10800000">
                  <a:off x="3051712" y="1740129"/>
                  <a:ext cx="910200" cy="303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26" name="Google Shape;226;p22"/>
                <p:cNvCxnSpPr/>
                <p:nvPr/>
              </p:nvCxnSpPr>
              <p:spPr>
                <a:xfrm rot="10800000">
                  <a:off x="3035672" y="1441716"/>
                  <a:ext cx="905400" cy="614400"/>
                </a:xfrm>
                <a:prstGeom prst="straightConnector1">
                  <a:avLst/>
                </a:prstGeom>
                <a:noFill/>
                <a:ln w="25400" cap="flat" cmpd="sng">
                  <a:solidFill>
                    <a:schemeClr val="accent1"/>
                  </a:solidFill>
                  <a:prstDash val="solid"/>
                  <a:miter lim="800000"/>
                  <a:headEnd type="none" w="sm" len="sm"/>
                  <a:tailEnd type="triangle" w="med" len="med"/>
                </a:ln>
              </p:spPr>
            </p:cxnSp>
            <p:grpSp>
              <p:nvGrpSpPr>
                <p:cNvPr id="227" name="Google Shape;227;p22"/>
                <p:cNvGrpSpPr/>
                <p:nvPr/>
              </p:nvGrpSpPr>
              <p:grpSpPr>
                <a:xfrm>
                  <a:off x="2786781" y="1447123"/>
                  <a:ext cx="1197717" cy="1193993"/>
                  <a:chOff x="2786781" y="1447123"/>
                  <a:chExt cx="1197717" cy="1193993"/>
                </a:xfrm>
              </p:grpSpPr>
              <p:cxnSp>
                <p:nvCxnSpPr>
                  <p:cNvPr id="228" name="Google Shape;228;p22"/>
                  <p:cNvCxnSpPr/>
                  <p:nvPr/>
                </p:nvCxnSpPr>
                <p:spPr>
                  <a:xfrm rot="10800000">
                    <a:off x="3046998" y="2052501"/>
                    <a:ext cx="937500" cy="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29" name="Google Shape;229;p22"/>
                  <p:cNvCxnSpPr/>
                  <p:nvPr/>
                </p:nvCxnSpPr>
                <p:spPr>
                  <a:xfrm flipH="1">
                    <a:off x="3047972" y="2056116"/>
                    <a:ext cx="893100" cy="315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30" name="Google Shape;230;p22"/>
                  <p:cNvCxnSpPr/>
                  <p:nvPr/>
                </p:nvCxnSpPr>
                <p:spPr>
                  <a:xfrm flipH="1">
                    <a:off x="3052472" y="2056116"/>
                    <a:ext cx="888600" cy="585000"/>
                  </a:xfrm>
                  <a:prstGeom prst="straightConnector1">
                    <a:avLst/>
                  </a:prstGeom>
                  <a:noFill/>
                  <a:ln w="25400" cap="flat" cmpd="sng">
                    <a:solidFill>
                      <a:schemeClr val="accent1"/>
                    </a:solidFill>
                    <a:prstDash val="solid"/>
                    <a:miter lim="800000"/>
                    <a:headEnd type="none" w="sm" len="sm"/>
                    <a:tailEnd type="triangle" w="med" len="med"/>
                  </a:ln>
                </p:spPr>
              </p:cxnSp>
              <p:sp>
                <p:nvSpPr>
                  <p:cNvPr id="231" name="Google Shape;231;p22"/>
                  <p:cNvSpPr txBox="1"/>
                  <p:nvPr/>
                </p:nvSpPr>
                <p:spPr>
                  <a:xfrm>
                    <a:off x="2786781" y="1447123"/>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32" name="Google Shape;232;p22"/>
                  <p:cNvSpPr txBox="1"/>
                  <p:nvPr/>
                </p:nvSpPr>
                <p:spPr>
                  <a:xfrm>
                    <a:off x="2794508" y="1781112"/>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33" name="Google Shape;233;p22"/>
                  <p:cNvSpPr txBox="1"/>
                  <p:nvPr/>
                </p:nvSpPr>
                <p:spPr>
                  <a:xfrm>
                    <a:off x="2809122" y="2124070"/>
                    <a:ext cx="248700" cy="484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grpSp>
          </p:grpSp>
          <p:grpSp>
            <p:nvGrpSpPr>
              <p:cNvPr id="234" name="Google Shape;234;p22"/>
              <p:cNvGrpSpPr/>
              <p:nvPr/>
            </p:nvGrpSpPr>
            <p:grpSpPr>
              <a:xfrm>
                <a:off x="2757570" y="4281148"/>
                <a:ext cx="1197717" cy="1212833"/>
                <a:chOff x="2786781" y="1441716"/>
                <a:chExt cx="1197717" cy="1199400"/>
              </a:xfrm>
            </p:grpSpPr>
            <p:cxnSp>
              <p:nvCxnSpPr>
                <p:cNvPr id="235" name="Google Shape;235;p22"/>
                <p:cNvCxnSpPr/>
                <p:nvPr/>
              </p:nvCxnSpPr>
              <p:spPr>
                <a:xfrm rot="10800000">
                  <a:off x="3051712" y="1740129"/>
                  <a:ext cx="910200" cy="303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36" name="Google Shape;236;p22"/>
                <p:cNvCxnSpPr/>
                <p:nvPr/>
              </p:nvCxnSpPr>
              <p:spPr>
                <a:xfrm rot="10800000">
                  <a:off x="3035672" y="1441716"/>
                  <a:ext cx="905400" cy="614400"/>
                </a:xfrm>
                <a:prstGeom prst="straightConnector1">
                  <a:avLst/>
                </a:prstGeom>
                <a:noFill/>
                <a:ln w="25400" cap="flat" cmpd="sng">
                  <a:solidFill>
                    <a:schemeClr val="accent1"/>
                  </a:solidFill>
                  <a:prstDash val="solid"/>
                  <a:miter lim="800000"/>
                  <a:headEnd type="none" w="sm" len="sm"/>
                  <a:tailEnd type="triangle" w="med" len="med"/>
                </a:ln>
              </p:spPr>
            </p:cxnSp>
            <p:grpSp>
              <p:nvGrpSpPr>
                <p:cNvPr id="237" name="Google Shape;237;p22"/>
                <p:cNvGrpSpPr/>
                <p:nvPr/>
              </p:nvGrpSpPr>
              <p:grpSpPr>
                <a:xfrm>
                  <a:off x="2786781" y="1447123"/>
                  <a:ext cx="1197717" cy="1193993"/>
                  <a:chOff x="2786781" y="1447123"/>
                  <a:chExt cx="1197717" cy="1193993"/>
                </a:xfrm>
              </p:grpSpPr>
              <p:cxnSp>
                <p:nvCxnSpPr>
                  <p:cNvPr id="238" name="Google Shape;238;p22"/>
                  <p:cNvCxnSpPr/>
                  <p:nvPr/>
                </p:nvCxnSpPr>
                <p:spPr>
                  <a:xfrm rot="10800000">
                    <a:off x="3046998" y="2052501"/>
                    <a:ext cx="937500" cy="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39" name="Google Shape;239;p22"/>
                  <p:cNvCxnSpPr/>
                  <p:nvPr/>
                </p:nvCxnSpPr>
                <p:spPr>
                  <a:xfrm flipH="1">
                    <a:off x="3047972" y="2056116"/>
                    <a:ext cx="893100" cy="315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40" name="Google Shape;240;p22"/>
                  <p:cNvCxnSpPr/>
                  <p:nvPr/>
                </p:nvCxnSpPr>
                <p:spPr>
                  <a:xfrm flipH="1">
                    <a:off x="3052472" y="2056116"/>
                    <a:ext cx="888600" cy="585000"/>
                  </a:xfrm>
                  <a:prstGeom prst="straightConnector1">
                    <a:avLst/>
                  </a:prstGeom>
                  <a:noFill/>
                  <a:ln w="25400" cap="flat" cmpd="sng">
                    <a:solidFill>
                      <a:schemeClr val="accent1"/>
                    </a:solidFill>
                    <a:prstDash val="solid"/>
                    <a:miter lim="800000"/>
                    <a:headEnd type="none" w="sm" len="sm"/>
                    <a:tailEnd type="triangle" w="med" len="med"/>
                  </a:ln>
                </p:spPr>
              </p:cxnSp>
              <p:sp>
                <p:nvSpPr>
                  <p:cNvPr id="241" name="Google Shape;241;p22"/>
                  <p:cNvSpPr txBox="1"/>
                  <p:nvPr/>
                </p:nvSpPr>
                <p:spPr>
                  <a:xfrm>
                    <a:off x="2786781" y="1447123"/>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42" name="Google Shape;242;p22"/>
                  <p:cNvSpPr txBox="1"/>
                  <p:nvPr/>
                </p:nvSpPr>
                <p:spPr>
                  <a:xfrm>
                    <a:off x="2794508" y="1781112"/>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43" name="Google Shape;243;p22"/>
                  <p:cNvSpPr txBox="1"/>
                  <p:nvPr/>
                </p:nvSpPr>
                <p:spPr>
                  <a:xfrm>
                    <a:off x="2809122" y="2124070"/>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grpSp>
          </p:grpSp>
          <p:grpSp>
            <p:nvGrpSpPr>
              <p:cNvPr id="244" name="Google Shape;244;p22"/>
              <p:cNvGrpSpPr/>
              <p:nvPr/>
            </p:nvGrpSpPr>
            <p:grpSpPr>
              <a:xfrm>
                <a:off x="2794508" y="5721574"/>
                <a:ext cx="1197717" cy="1058150"/>
                <a:chOff x="2786781" y="1441716"/>
                <a:chExt cx="1197717" cy="1258354"/>
              </a:xfrm>
            </p:grpSpPr>
            <p:cxnSp>
              <p:nvCxnSpPr>
                <p:cNvPr id="245" name="Google Shape;245;p22"/>
                <p:cNvCxnSpPr/>
                <p:nvPr/>
              </p:nvCxnSpPr>
              <p:spPr>
                <a:xfrm rot="10800000">
                  <a:off x="3051712" y="1740129"/>
                  <a:ext cx="910200" cy="303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46" name="Google Shape;246;p22"/>
                <p:cNvCxnSpPr/>
                <p:nvPr/>
              </p:nvCxnSpPr>
              <p:spPr>
                <a:xfrm rot="10800000">
                  <a:off x="3035672" y="1441716"/>
                  <a:ext cx="905400" cy="614400"/>
                </a:xfrm>
                <a:prstGeom prst="straightConnector1">
                  <a:avLst/>
                </a:prstGeom>
                <a:noFill/>
                <a:ln w="25400" cap="flat" cmpd="sng">
                  <a:solidFill>
                    <a:schemeClr val="accent1"/>
                  </a:solidFill>
                  <a:prstDash val="solid"/>
                  <a:miter lim="800000"/>
                  <a:headEnd type="none" w="sm" len="sm"/>
                  <a:tailEnd type="triangle" w="med" len="med"/>
                </a:ln>
              </p:spPr>
            </p:cxnSp>
            <p:grpSp>
              <p:nvGrpSpPr>
                <p:cNvPr id="247" name="Google Shape;247;p22"/>
                <p:cNvGrpSpPr/>
                <p:nvPr/>
              </p:nvGrpSpPr>
              <p:grpSpPr>
                <a:xfrm>
                  <a:off x="2786781" y="1447123"/>
                  <a:ext cx="1197717" cy="1252947"/>
                  <a:chOff x="2786781" y="1447123"/>
                  <a:chExt cx="1197717" cy="1252947"/>
                </a:xfrm>
              </p:grpSpPr>
              <p:cxnSp>
                <p:nvCxnSpPr>
                  <p:cNvPr id="248" name="Google Shape;248;p22"/>
                  <p:cNvCxnSpPr/>
                  <p:nvPr/>
                </p:nvCxnSpPr>
                <p:spPr>
                  <a:xfrm rot="10800000">
                    <a:off x="3046998" y="2052501"/>
                    <a:ext cx="937500" cy="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49" name="Google Shape;249;p22"/>
                  <p:cNvCxnSpPr/>
                  <p:nvPr/>
                </p:nvCxnSpPr>
                <p:spPr>
                  <a:xfrm flipH="1">
                    <a:off x="3047972" y="2056116"/>
                    <a:ext cx="893100" cy="315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50" name="Google Shape;250;p22"/>
                  <p:cNvCxnSpPr/>
                  <p:nvPr/>
                </p:nvCxnSpPr>
                <p:spPr>
                  <a:xfrm flipH="1">
                    <a:off x="3052472" y="2056116"/>
                    <a:ext cx="888600" cy="585000"/>
                  </a:xfrm>
                  <a:prstGeom prst="straightConnector1">
                    <a:avLst/>
                  </a:prstGeom>
                  <a:noFill/>
                  <a:ln w="25400" cap="flat" cmpd="sng">
                    <a:solidFill>
                      <a:schemeClr val="accent1"/>
                    </a:solidFill>
                    <a:prstDash val="solid"/>
                    <a:miter lim="800000"/>
                    <a:headEnd type="none" w="sm" len="sm"/>
                    <a:tailEnd type="triangle" w="med" len="med"/>
                  </a:ln>
                </p:spPr>
              </p:cxnSp>
              <p:sp>
                <p:nvSpPr>
                  <p:cNvPr id="251" name="Google Shape;251;p22"/>
                  <p:cNvSpPr txBox="1"/>
                  <p:nvPr/>
                </p:nvSpPr>
                <p:spPr>
                  <a:xfrm>
                    <a:off x="2786781" y="1447123"/>
                    <a:ext cx="248700" cy="576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52" name="Google Shape;252;p22"/>
                  <p:cNvSpPr txBox="1"/>
                  <p:nvPr/>
                </p:nvSpPr>
                <p:spPr>
                  <a:xfrm>
                    <a:off x="2794508" y="1781112"/>
                    <a:ext cx="248700" cy="576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53" name="Google Shape;253;p22"/>
                  <p:cNvSpPr txBox="1"/>
                  <p:nvPr/>
                </p:nvSpPr>
                <p:spPr>
                  <a:xfrm>
                    <a:off x="2809122" y="2124070"/>
                    <a:ext cx="248700" cy="576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grpSp>
          </p:grpSp>
          <p:grpSp>
            <p:nvGrpSpPr>
              <p:cNvPr id="254" name="Google Shape;254;p22"/>
              <p:cNvGrpSpPr/>
              <p:nvPr/>
            </p:nvGrpSpPr>
            <p:grpSpPr>
              <a:xfrm rot="10800000">
                <a:off x="8825308" y="3392918"/>
                <a:ext cx="1197717" cy="1212833"/>
                <a:chOff x="2786781" y="1441716"/>
                <a:chExt cx="1197717" cy="1199400"/>
              </a:xfrm>
            </p:grpSpPr>
            <p:cxnSp>
              <p:nvCxnSpPr>
                <p:cNvPr id="255" name="Google Shape;255;p22"/>
                <p:cNvCxnSpPr/>
                <p:nvPr/>
              </p:nvCxnSpPr>
              <p:spPr>
                <a:xfrm rot="10800000">
                  <a:off x="3051712" y="1740129"/>
                  <a:ext cx="910200" cy="303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56" name="Google Shape;256;p22"/>
                <p:cNvCxnSpPr/>
                <p:nvPr/>
              </p:nvCxnSpPr>
              <p:spPr>
                <a:xfrm rot="10800000">
                  <a:off x="3035672" y="1441716"/>
                  <a:ext cx="905400" cy="614400"/>
                </a:xfrm>
                <a:prstGeom prst="straightConnector1">
                  <a:avLst/>
                </a:prstGeom>
                <a:noFill/>
                <a:ln w="25400" cap="flat" cmpd="sng">
                  <a:solidFill>
                    <a:schemeClr val="accent1"/>
                  </a:solidFill>
                  <a:prstDash val="solid"/>
                  <a:miter lim="800000"/>
                  <a:headEnd type="none" w="sm" len="sm"/>
                  <a:tailEnd type="triangle" w="med" len="med"/>
                </a:ln>
              </p:spPr>
            </p:cxnSp>
            <p:grpSp>
              <p:nvGrpSpPr>
                <p:cNvPr id="257" name="Google Shape;257;p22"/>
                <p:cNvGrpSpPr/>
                <p:nvPr/>
              </p:nvGrpSpPr>
              <p:grpSpPr>
                <a:xfrm>
                  <a:off x="2786781" y="1447123"/>
                  <a:ext cx="1197717" cy="1193993"/>
                  <a:chOff x="2786781" y="1447123"/>
                  <a:chExt cx="1197717" cy="1193993"/>
                </a:xfrm>
              </p:grpSpPr>
              <p:cxnSp>
                <p:nvCxnSpPr>
                  <p:cNvPr id="258" name="Google Shape;258;p22"/>
                  <p:cNvCxnSpPr/>
                  <p:nvPr/>
                </p:nvCxnSpPr>
                <p:spPr>
                  <a:xfrm rot="10800000">
                    <a:off x="3046998" y="2052501"/>
                    <a:ext cx="937500" cy="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59" name="Google Shape;259;p22"/>
                  <p:cNvCxnSpPr/>
                  <p:nvPr/>
                </p:nvCxnSpPr>
                <p:spPr>
                  <a:xfrm flipH="1">
                    <a:off x="3047972" y="2056116"/>
                    <a:ext cx="893100" cy="315900"/>
                  </a:xfrm>
                  <a:prstGeom prst="straightConnector1">
                    <a:avLst/>
                  </a:prstGeom>
                  <a:noFill/>
                  <a:ln w="25400" cap="flat" cmpd="sng">
                    <a:solidFill>
                      <a:schemeClr val="accent1"/>
                    </a:solidFill>
                    <a:prstDash val="solid"/>
                    <a:miter lim="800000"/>
                    <a:headEnd type="none" w="sm" len="sm"/>
                    <a:tailEnd type="triangle" w="med" len="med"/>
                  </a:ln>
                </p:spPr>
              </p:cxnSp>
              <p:cxnSp>
                <p:nvCxnSpPr>
                  <p:cNvPr id="260" name="Google Shape;260;p22"/>
                  <p:cNvCxnSpPr/>
                  <p:nvPr/>
                </p:nvCxnSpPr>
                <p:spPr>
                  <a:xfrm flipH="1">
                    <a:off x="3052472" y="2056116"/>
                    <a:ext cx="888600" cy="585000"/>
                  </a:xfrm>
                  <a:prstGeom prst="straightConnector1">
                    <a:avLst/>
                  </a:prstGeom>
                  <a:noFill/>
                  <a:ln w="25400" cap="flat" cmpd="sng">
                    <a:solidFill>
                      <a:schemeClr val="accent1"/>
                    </a:solidFill>
                    <a:prstDash val="solid"/>
                    <a:miter lim="800000"/>
                    <a:headEnd type="none" w="sm" len="sm"/>
                    <a:tailEnd type="triangle" w="med" len="med"/>
                  </a:ln>
                </p:spPr>
              </p:cxnSp>
              <p:sp>
                <p:nvSpPr>
                  <p:cNvPr id="261" name="Google Shape;261;p22"/>
                  <p:cNvSpPr txBox="1"/>
                  <p:nvPr/>
                </p:nvSpPr>
                <p:spPr>
                  <a:xfrm>
                    <a:off x="2786781" y="1447123"/>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62" name="Google Shape;262;p22"/>
                  <p:cNvSpPr txBox="1"/>
                  <p:nvPr/>
                </p:nvSpPr>
                <p:spPr>
                  <a:xfrm>
                    <a:off x="2794508" y="1781112"/>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sp>
                <p:nvSpPr>
                  <p:cNvPr id="263" name="Google Shape;263;p22"/>
                  <p:cNvSpPr txBox="1"/>
                  <p:nvPr/>
                </p:nvSpPr>
                <p:spPr>
                  <a:xfrm>
                    <a:off x="2809122" y="2124070"/>
                    <a:ext cx="248700" cy="479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b="0" i="0" u="none" strike="noStrike" cap="none">
                        <a:solidFill>
                          <a:schemeClr val="dk1"/>
                        </a:solidFill>
                        <a:latin typeface="Calibri"/>
                        <a:ea typeface="Calibri"/>
                        <a:cs typeface="Calibri"/>
                        <a:sym typeface="Calibri"/>
                      </a:rPr>
                      <a:t>.</a:t>
                    </a:r>
                    <a:endParaRPr sz="1800" b="0" i="0" u="none" strike="noStrike" cap="none">
                      <a:solidFill>
                        <a:schemeClr val="dk1"/>
                      </a:solidFill>
                      <a:latin typeface="Play"/>
                      <a:ea typeface="Play"/>
                      <a:cs typeface="Play"/>
                      <a:sym typeface="Play"/>
                    </a:endParaRPr>
                  </a:p>
                </p:txBody>
              </p:sp>
            </p:grpSp>
          </p:grpSp>
        </p:grpSp>
      </p:grpSp>
      <p:pic>
        <p:nvPicPr>
          <p:cNvPr id="264" name="Google Shape;264;p22"/>
          <p:cNvPicPr preferRelativeResize="0"/>
          <p:nvPr/>
        </p:nvPicPr>
        <p:blipFill rotWithShape="1">
          <a:blip r:embed="rId3">
            <a:alphaModFix/>
          </a:blip>
          <a:srcRect/>
          <a:stretch/>
        </p:blipFill>
        <p:spPr>
          <a:xfrm>
            <a:off x="115175" y="1748525"/>
            <a:ext cx="5329351" cy="4628575"/>
          </a:xfrm>
          <a:prstGeom prst="rect">
            <a:avLst/>
          </a:prstGeom>
          <a:noFill/>
          <a:ln>
            <a:noFill/>
          </a:ln>
        </p:spPr>
      </p:pic>
      <p:sp>
        <p:nvSpPr>
          <p:cNvPr id="265" name="Google Shape;265;p22"/>
          <p:cNvSpPr/>
          <p:nvPr/>
        </p:nvSpPr>
        <p:spPr>
          <a:xfrm>
            <a:off x="5272225" y="3811563"/>
            <a:ext cx="837600" cy="502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Play"/>
              <a:ea typeface="Play"/>
              <a:cs typeface="Play"/>
              <a:sym typeface="Play"/>
            </a:endParaRPr>
          </a:p>
        </p:txBody>
      </p:sp>
      <p:sp>
        <p:nvSpPr>
          <p:cNvPr id="266" name="Google Shape;266;p22"/>
          <p:cNvSpPr/>
          <p:nvPr/>
        </p:nvSpPr>
        <p:spPr>
          <a:xfrm>
            <a:off x="5272225" y="2191425"/>
            <a:ext cx="837600" cy="502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Play"/>
              <a:ea typeface="Play"/>
              <a:cs typeface="Play"/>
              <a:sym typeface="Play"/>
            </a:endParaRPr>
          </a:p>
        </p:txBody>
      </p:sp>
      <p:sp>
        <p:nvSpPr>
          <p:cNvPr id="267" name="Google Shape;267;p22"/>
          <p:cNvSpPr/>
          <p:nvPr/>
        </p:nvSpPr>
        <p:spPr>
          <a:xfrm>
            <a:off x="5272225" y="5487525"/>
            <a:ext cx="837600" cy="502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800"/>
              <a:buFont typeface="Play"/>
              <a:buNone/>
            </a:pPr>
            <a:endParaRPr sz="1800" b="0" i="0" u="none" strike="noStrike" cap="none">
              <a:solidFill>
                <a:schemeClr val="dk1"/>
              </a:solidFill>
              <a:latin typeface="Play"/>
              <a:ea typeface="Play"/>
              <a:cs typeface="Play"/>
              <a:sym typeface="Play"/>
            </a:endParaRPr>
          </a:p>
        </p:txBody>
      </p:sp>
      <p:sp>
        <p:nvSpPr>
          <p:cNvPr id="268" name="Google Shape;268;p22"/>
          <p:cNvSpPr txBox="1"/>
          <p:nvPr/>
        </p:nvSpPr>
        <p:spPr>
          <a:xfrm>
            <a:off x="1697553" y="1317425"/>
            <a:ext cx="1797600" cy="430857"/>
          </a:xfrm>
          <a:prstGeom prst="rect">
            <a:avLst/>
          </a:prstGeom>
          <a:solidFill>
            <a:srgbClr val="93C47D"/>
          </a:solid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chemeClr val="dk1"/>
              </a:buClr>
              <a:buSzPts val="1600"/>
              <a:buFont typeface="Calibri"/>
              <a:buNone/>
            </a:pPr>
            <a:r>
              <a:rPr lang="en-US" sz="1600" i="1" dirty="0">
                <a:solidFill>
                  <a:schemeClr val="dk1"/>
                </a:solidFill>
                <a:latin typeface="Calibri"/>
                <a:cs typeface="Calibri"/>
                <a:sym typeface="Calibri"/>
              </a:rPr>
              <a:t>Conceptual model</a:t>
            </a:r>
            <a:endParaRPr dirty="0"/>
          </a:p>
        </p:txBody>
      </p:sp>
      <p:sp>
        <p:nvSpPr>
          <p:cNvPr id="269" name="Google Shape;269;p22"/>
          <p:cNvSpPr txBox="1"/>
          <p:nvPr/>
        </p:nvSpPr>
        <p:spPr>
          <a:xfrm>
            <a:off x="7783640" y="1268875"/>
            <a:ext cx="3335100" cy="430857"/>
          </a:xfrm>
          <a:prstGeom prst="rect">
            <a:avLst/>
          </a:prstGeom>
          <a:solidFill>
            <a:srgbClr val="9FC5E8"/>
          </a:solid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1600"/>
              <a:buFont typeface="Calibri"/>
              <a:buNone/>
            </a:pPr>
            <a:r>
              <a:rPr lang="en-US" sz="1600" i="1" dirty="0">
                <a:solidFill>
                  <a:schemeClr val="dk1"/>
                </a:solidFill>
                <a:latin typeface="Calibri"/>
                <a:cs typeface="Calibri"/>
                <a:sym typeface="Calibri"/>
              </a:rPr>
              <a:t>Structural Equation Model</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8"/>
                                        </p:tgtEl>
                                        <p:attrNameLst>
                                          <p:attrName>style.visibility</p:attrName>
                                        </p:attrNameLst>
                                      </p:cBhvr>
                                      <p:to>
                                        <p:strVal val="visible"/>
                                      </p:to>
                                    </p:set>
                                    <p:animEffect transition="in" filter="fade">
                                      <p:cBhvr>
                                        <p:cTn id="7" dur="1000"/>
                                        <p:tgtEl>
                                          <p:spTgt spid="2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FBA0C-A8D0-0CC1-C719-C05DABDCE112}"/>
              </a:ext>
            </a:extLst>
          </p:cNvPr>
          <p:cNvSpPr>
            <a:spLocks noGrp="1"/>
          </p:cNvSpPr>
          <p:nvPr>
            <p:ph type="title"/>
          </p:nvPr>
        </p:nvSpPr>
        <p:spPr>
          <a:xfrm>
            <a:off x="914399" y="510363"/>
            <a:ext cx="10363200" cy="1314300"/>
          </a:xfrm>
        </p:spPr>
        <p:txBody>
          <a:bodyPr/>
          <a:lstStyle/>
          <a:p>
            <a:r>
              <a:rPr lang="en-US" dirty="0"/>
              <a:t>Methods</a:t>
            </a:r>
          </a:p>
        </p:txBody>
      </p:sp>
      <p:sp>
        <p:nvSpPr>
          <p:cNvPr id="3" name="Text Placeholder 2">
            <a:extLst>
              <a:ext uri="{FF2B5EF4-FFF2-40B4-BE49-F238E27FC236}">
                <a16:creationId xmlns:a16="http://schemas.microsoft.com/office/drawing/2014/main" id="{09F2C621-7EBE-E441-7886-6039FAC503E6}"/>
              </a:ext>
            </a:extLst>
          </p:cNvPr>
          <p:cNvSpPr>
            <a:spLocks noGrp="1"/>
          </p:cNvSpPr>
          <p:nvPr>
            <p:ph type="body" idx="1"/>
          </p:nvPr>
        </p:nvSpPr>
        <p:spPr>
          <a:xfrm>
            <a:off x="786808" y="1658679"/>
            <a:ext cx="10363200" cy="4412512"/>
          </a:xfrm>
        </p:spPr>
        <p:txBody>
          <a:bodyPr>
            <a:normAutofit lnSpcReduction="10000"/>
          </a:bodyPr>
          <a:lstStyle/>
          <a:p>
            <a:pPr marL="129159" indent="0">
              <a:buNone/>
            </a:pPr>
            <a:r>
              <a:rPr lang="en-US" dirty="0"/>
              <a:t>Data collection consisted of two phases.</a:t>
            </a:r>
          </a:p>
          <a:p>
            <a:pPr marL="129159" indent="0">
              <a:buNone/>
            </a:pPr>
            <a:r>
              <a:rPr lang="en-US" dirty="0"/>
              <a:t>Phase 1: Dealt with survey development aimed at capturing content valid item for the five core components of the the TEM model</a:t>
            </a:r>
          </a:p>
          <a:p>
            <a:r>
              <a:rPr lang="en-US" dirty="0"/>
              <a:t>Focus groups with three transfer students that assessed the content validity of the items based on the psychology of survey response theory (</a:t>
            </a:r>
            <a:r>
              <a:rPr lang="en-US" sz="2000" dirty="0">
                <a:latin typeface="Calibri"/>
                <a:ea typeface="Calibri"/>
                <a:cs typeface="Calibri"/>
                <a:sym typeface="Calibri"/>
              </a:rPr>
              <a:t>Tourangeau, Rips &amp; Rasinski, 2000)</a:t>
            </a:r>
          </a:p>
          <a:p>
            <a:r>
              <a:rPr lang="en-US" sz="2000" dirty="0">
                <a:latin typeface="Calibri"/>
                <a:cs typeface="Calibri"/>
                <a:sym typeface="Calibri"/>
              </a:rPr>
              <a:t>Accordingly, participants were asked to examine each item, recall critical incidents alluded by the content of the item and provide example</a:t>
            </a:r>
          </a:p>
          <a:p>
            <a:pPr lvl="1"/>
            <a:r>
              <a:rPr lang="en-US" dirty="0">
                <a:latin typeface="Calibri"/>
                <a:cs typeface="Calibri"/>
                <a:sym typeface="Calibri"/>
              </a:rPr>
              <a:t>A short definition of the 5 constructs was made available to participants to assist them in their recalling process</a:t>
            </a:r>
            <a:endParaRPr lang="en-US" dirty="0"/>
          </a:p>
          <a:p>
            <a:pPr marL="129159" indent="0">
              <a:buNone/>
            </a:pPr>
            <a:endParaRPr lang="en-US" dirty="0"/>
          </a:p>
        </p:txBody>
      </p:sp>
    </p:spTree>
    <p:extLst>
      <p:ext uri="{BB962C8B-B14F-4D97-AF65-F5344CB8AC3E}">
        <p14:creationId xmlns:p14="http://schemas.microsoft.com/office/powerpoint/2010/main" val="247527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80"/>
        <p:cNvGrpSpPr/>
        <p:nvPr/>
      </p:nvGrpSpPr>
      <p:grpSpPr>
        <a:xfrm>
          <a:off x="0" y="0"/>
          <a:ext cx="0" cy="0"/>
          <a:chOff x="0" y="0"/>
          <a:chExt cx="0" cy="0"/>
        </a:xfrm>
      </p:grpSpPr>
      <p:graphicFrame>
        <p:nvGraphicFramePr>
          <p:cNvPr id="281" name="Google Shape;281;p24"/>
          <p:cNvGraphicFramePr/>
          <p:nvPr>
            <p:extLst>
              <p:ext uri="{D42A27DB-BD31-4B8C-83A1-F6EECF244321}">
                <p14:modId xmlns:p14="http://schemas.microsoft.com/office/powerpoint/2010/main" val="163624740"/>
              </p:ext>
            </p:extLst>
          </p:nvPr>
        </p:nvGraphicFramePr>
        <p:xfrm>
          <a:off x="358346" y="135925"/>
          <a:ext cx="11590625" cy="5833575"/>
        </p:xfrm>
        <a:graphic>
          <a:graphicData uri="http://schemas.openxmlformats.org/drawingml/2006/table">
            <a:tbl>
              <a:tblPr>
                <a:noFill/>
                <a:tableStyleId>{00E4D9FD-934B-427D-A0CF-570ED8EAD4EE}</a:tableStyleId>
              </a:tblPr>
              <a:tblGrid>
                <a:gridCol w="2416150">
                  <a:extLst>
                    <a:ext uri="{9D8B030D-6E8A-4147-A177-3AD203B41FA5}">
                      <a16:colId xmlns:a16="http://schemas.microsoft.com/office/drawing/2014/main" val="20000"/>
                    </a:ext>
                  </a:extLst>
                </a:gridCol>
                <a:gridCol w="3201475">
                  <a:extLst>
                    <a:ext uri="{9D8B030D-6E8A-4147-A177-3AD203B41FA5}">
                      <a16:colId xmlns:a16="http://schemas.microsoft.com/office/drawing/2014/main" val="20001"/>
                    </a:ext>
                  </a:extLst>
                </a:gridCol>
                <a:gridCol w="3075350">
                  <a:extLst>
                    <a:ext uri="{9D8B030D-6E8A-4147-A177-3AD203B41FA5}">
                      <a16:colId xmlns:a16="http://schemas.microsoft.com/office/drawing/2014/main" val="20002"/>
                    </a:ext>
                  </a:extLst>
                </a:gridCol>
                <a:gridCol w="2897650">
                  <a:extLst>
                    <a:ext uri="{9D8B030D-6E8A-4147-A177-3AD203B41FA5}">
                      <a16:colId xmlns:a16="http://schemas.microsoft.com/office/drawing/2014/main" val="20003"/>
                    </a:ext>
                  </a:extLst>
                </a:gridCol>
              </a:tblGrid>
              <a:tr h="645050">
                <a:tc>
                  <a:txBody>
                    <a:bodyPr/>
                    <a:lstStyle/>
                    <a:p>
                      <a:pPr marL="0" marR="0" lvl="0" indent="0" algn="l" rtl="0">
                        <a:lnSpc>
                          <a:spcPct val="100000"/>
                        </a:lnSpc>
                        <a:spcBef>
                          <a:spcPts val="0"/>
                        </a:spcBef>
                        <a:spcAft>
                          <a:spcPts val="0"/>
                        </a:spcAft>
                        <a:buClr>
                          <a:srgbClr val="000000"/>
                        </a:buClr>
                        <a:buSzPts val="1800"/>
                        <a:buFont typeface="Arial"/>
                        <a:buNone/>
                      </a:pPr>
                      <a:endParaRPr sz="1800" u="none" strike="noStrike" cap="none"/>
                    </a:p>
                  </a:txBody>
                  <a:tcPr marL="121925" marR="121925" marT="45725" marB="45725">
                    <a:solidFill>
                      <a:srgbClr val="94945D"/>
                    </a:solidFill>
                  </a:tcPr>
                </a:tc>
                <a:tc gridSpan="3">
                  <a:txBody>
                    <a:bodyPr/>
                    <a:lstStyle/>
                    <a:p>
                      <a:pPr marL="0" marR="0" lvl="0" indent="0" algn="ctr" rtl="0">
                        <a:lnSpc>
                          <a:spcPct val="100000"/>
                        </a:lnSpc>
                        <a:spcBef>
                          <a:spcPts val="0"/>
                        </a:spcBef>
                        <a:spcAft>
                          <a:spcPts val="0"/>
                        </a:spcAft>
                        <a:buClr>
                          <a:srgbClr val="000000"/>
                        </a:buClr>
                        <a:buSzPts val="1800"/>
                        <a:buFont typeface="Arial"/>
                        <a:buNone/>
                      </a:pPr>
                      <a:r>
                        <a:rPr lang="en-US" sz="1800" u="none" strike="noStrike" cap="none"/>
                        <a:t>Cognition Process Matrix</a:t>
                      </a:r>
                      <a:endParaRPr sz="1800" u="none" strike="noStrike" cap="none"/>
                    </a:p>
                  </a:txBody>
                  <a:tcPr marL="121925" marR="121925" marT="45725" marB="45725">
                    <a:solidFill>
                      <a:srgbClr val="94945D"/>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297575">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Construct/Item</a:t>
                      </a:r>
                      <a:endParaRPr sz="1800" u="none" strike="noStrike" cap="none"/>
                    </a:p>
                  </a:txBody>
                  <a:tcPr marL="121925" marR="121925" marT="45725" marB="45725">
                    <a:solidFill>
                      <a:srgbClr val="E2E2D1"/>
                    </a:solidFill>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a:solidFill>
                            <a:schemeClr val="dk1"/>
                          </a:solidFill>
                          <a:latin typeface="Avenir"/>
                          <a:ea typeface="Avenir"/>
                          <a:cs typeface="Avenir"/>
                          <a:sym typeface="Avenir"/>
                        </a:rPr>
                        <a:t>Understanding</a:t>
                      </a:r>
                      <a:endParaRPr sz="1200" u="none" strike="noStrike" cap="none">
                        <a:solidFill>
                          <a:schemeClr val="dk1"/>
                        </a:solidFill>
                        <a:latin typeface="Avenir"/>
                        <a:ea typeface="Avenir"/>
                        <a:cs typeface="Avenir"/>
                        <a:sym typeface="Avenir"/>
                      </a:endParaRPr>
                    </a:p>
                    <a:p>
                      <a:pPr marL="0" marR="0" lvl="0" indent="0" algn="l" rtl="0">
                        <a:lnSpc>
                          <a:spcPct val="100000"/>
                        </a:lnSpc>
                        <a:spcBef>
                          <a:spcPts val="0"/>
                        </a:spcBef>
                        <a:spcAft>
                          <a:spcPts val="0"/>
                        </a:spcAft>
                        <a:buClr>
                          <a:srgbClr val="000000"/>
                        </a:buClr>
                        <a:buSzPts val="1200"/>
                        <a:buFont typeface="Arial"/>
                        <a:buNone/>
                      </a:pPr>
                      <a:r>
                        <a:rPr lang="en-US" sz="1200" u="none" strike="noStrike" cap="none">
                          <a:solidFill>
                            <a:schemeClr val="dk1"/>
                          </a:solidFill>
                          <a:latin typeface="Avenir"/>
                          <a:ea typeface="Avenir"/>
                          <a:cs typeface="Avenir"/>
                          <a:sym typeface="Avenir"/>
                        </a:rPr>
                        <a:t>Prompt questions:  </a:t>
                      </a:r>
                      <a:r>
                        <a:rPr lang="en-US" sz="1200" i="1" u="none" strike="noStrike" cap="none">
                          <a:solidFill>
                            <a:schemeClr val="dk1"/>
                          </a:solidFill>
                          <a:latin typeface="Avenir"/>
                          <a:ea typeface="Avenir"/>
                          <a:cs typeface="Avenir"/>
                          <a:sym typeface="Avenir"/>
                        </a:rPr>
                        <a:t>As you read each theme or behavior, tell me what comes to your mind for that item or theme?  Give</a:t>
                      </a:r>
                      <a:r>
                        <a:rPr lang="en-US" sz="1200" i="1" u="none" strike="noStrike" cap="none">
                          <a:latin typeface="Avenir"/>
                          <a:ea typeface="Avenir"/>
                          <a:cs typeface="Avenir"/>
                          <a:sym typeface="Avenir"/>
                        </a:rPr>
                        <a:t> </a:t>
                      </a:r>
                      <a:r>
                        <a:rPr lang="en-US" sz="1200" i="1" u="none" strike="noStrike" cap="none">
                          <a:solidFill>
                            <a:schemeClr val="dk1"/>
                          </a:solidFill>
                          <a:latin typeface="Avenir"/>
                          <a:ea typeface="Avenir"/>
                          <a:cs typeface="Avenir"/>
                          <a:sym typeface="Avenir"/>
                        </a:rPr>
                        <a:t>me examples?</a:t>
                      </a:r>
                      <a:r>
                        <a:rPr lang="en-US" sz="1800" u="none" strike="noStrike" cap="none"/>
                        <a:t> </a:t>
                      </a:r>
                      <a:endParaRPr sz="1800" u="none" strike="noStrike" cap="none"/>
                    </a:p>
                  </a:txBody>
                  <a:tcPr marL="121925" marR="121925" marT="45725" marB="45725">
                    <a:solidFill>
                      <a:srgbClr val="E2E2D1"/>
                    </a:solidFill>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a:solidFill>
                            <a:schemeClr val="dk1"/>
                          </a:solidFill>
                          <a:latin typeface="Avenir"/>
                          <a:ea typeface="Avenir"/>
                          <a:cs typeface="Avenir"/>
                          <a:sym typeface="Avenir"/>
                        </a:rPr>
                        <a:t>Retrieval &amp; Judgment</a:t>
                      </a:r>
                      <a:endParaRPr sz="1200" u="none" strike="noStrike" cap="none">
                        <a:solidFill>
                          <a:schemeClr val="dk1"/>
                        </a:solidFill>
                        <a:latin typeface="Avenir"/>
                        <a:ea typeface="Avenir"/>
                        <a:cs typeface="Avenir"/>
                        <a:sym typeface="Avenir"/>
                      </a:endParaRPr>
                    </a:p>
                    <a:p>
                      <a:pPr marL="0" marR="0" lvl="0" indent="0" algn="l" rtl="0">
                        <a:lnSpc>
                          <a:spcPct val="100000"/>
                        </a:lnSpc>
                        <a:spcBef>
                          <a:spcPts val="0"/>
                        </a:spcBef>
                        <a:spcAft>
                          <a:spcPts val="0"/>
                        </a:spcAft>
                        <a:buClr>
                          <a:srgbClr val="000000"/>
                        </a:buClr>
                        <a:buSzPts val="1200"/>
                        <a:buFont typeface="Arial"/>
                        <a:buNone/>
                      </a:pPr>
                      <a:r>
                        <a:rPr lang="en-US" sz="1200" i="1" u="none" strike="noStrike" cap="none">
                          <a:solidFill>
                            <a:schemeClr val="dk1"/>
                          </a:solidFill>
                          <a:latin typeface="Avenir"/>
                          <a:ea typeface="Avenir"/>
                          <a:cs typeface="Avenir"/>
                          <a:sym typeface="Avenir"/>
                        </a:rPr>
                        <a:t>Prompt questions: Please give me concrete examples of the actions or activities you engage in this theme or behavior</a:t>
                      </a:r>
                      <a:r>
                        <a:rPr lang="en-US" sz="1200" u="none" strike="noStrike" cap="none"/>
                        <a:t> </a:t>
                      </a:r>
                      <a:endParaRPr sz="1200" u="none" strike="noStrike" cap="none"/>
                    </a:p>
                  </a:txBody>
                  <a:tcPr marL="121925" marR="121925" marT="45725" marB="45725">
                    <a:solidFill>
                      <a:srgbClr val="E2E2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b="1" u="none" strike="noStrike" cap="none">
                          <a:solidFill>
                            <a:schemeClr val="dk1"/>
                          </a:solidFill>
                          <a:latin typeface="Avenir"/>
                          <a:ea typeface="Avenir"/>
                          <a:cs typeface="Avenir"/>
                          <a:sym typeface="Avenir"/>
                        </a:rPr>
                        <a:t>Response</a:t>
                      </a:r>
                      <a:endParaRPr sz="1100" u="none" strike="noStrike" cap="none">
                        <a:solidFill>
                          <a:schemeClr val="dk1"/>
                        </a:solidFill>
                        <a:latin typeface="Avenir"/>
                        <a:ea typeface="Avenir"/>
                        <a:cs typeface="Avenir"/>
                        <a:sym typeface="Avenir"/>
                      </a:endParaRPr>
                    </a:p>
                    <a:p>
                      <a:pPr marL="0" marR="0" lvl="0" indent="0" algn="l" rtl="0">
                        <a:lnSpc>
                          <a:spcPct val="100000"/>
                        </a:lnSpc>
                        <a:spcBef>
                          <a:spcPts val="0"/>
                        </a:spcBef>
                        <a:spcAft>
                          <a:spcPts val="0"/>
                        </a:spcAft>
                        <a:buClr>
                          <a:srgbClr val="000000"/>
                        </a:buClr>
                        <a:buSzPts val="1100"/>
                        <a:buFont typeface="Arial"/>
                        <a:buNone/>
                      </a:pPr>
                      <a:r>
                        <a:rPr lang="en-US" sz="1100" u="none" strike="noStrike" cap="none">
                          <a:solidFill>
                            <a:schemeClr val="dk1"/>
                          </a:solidFill>
                          <a:latin typeface="Avenir"/>
                          <a:ea typeface="Avenir"/>
                          <a:cs typeface="Avenir"/>
                          <a:sym typeface="Avenir"/>
                        </a:rPr>
                        <a:t>Prompt questions: </a:t>
                      </a:r>
                      <a:r>
                        <a:rPr lang="en-US" sz="1100" i="1" u="none" strike="noStrike" cap="none">
                          <a:solidFill>
                            <a:schemeClr val="dk1"/>
                          </a:solidFill>
                          <a:latin typeface="Avenir"/>
                          <a:ea typeface="Avenir"/>
                          <a:cs typeface="Avenir"/>
                          <a:sym typeface="Avenir"/>
                        </a:rPr>
                        <a:t>How </a:t>
                      </a:r>
                      <a:r>
                        <a:rPr lang="en-US" sz="1100" b="1" i="1" u="none" strike="noStrike" cap="none">
                          <a:solidFill>
                            <a:schemeClr val="dk1"/>
                          </a:solidFill>
                          <a:latin typeface="Avenir"/>
                          <a:ea typeface="Avenir"/>
                          <a:cs typeface="Avenir"/>
                          <a:sym typeface="Avenir"/>
                        </a:rPr>
                        <a:t>frequently </a:t>
                      </a:r>
                      <a:r>
                        <a:rPr lang="en-US" sz="1100" i="1" u="none" strike="noStrike" cap="none">
                          <a:solidFill>
                            <a:schemeClr val="dk1"/>
                          </a:solidFill>
                          <a:latin typeface="Avenir"/>
                          <a:ea typeface="Avenir"/>
                          <a:cs typeface="Avenir"/>
                          <a:sym typeface="Avenir"/>
                        </a:rPr>
                        <a:t>do you engage in the actions or activities embedded into this theme or item? How </a:t>
                      </a:r>
                      <a:r>
                        <a:rPr lang="en-US" sz="1100" b="1" i="1" u="none" strike="noStrike" cap="none">
                          <a:solidFill>
                            <a:schemeClr val="dk1"/>
                          </a:solidFill>
                          <a:latin typeface="Avenir"/>
                          <a:ea typeface="Avenir"/>
                          <a:cs typeface="Avenir"/>
                          <a:sym typeface="Avenir"/>
                        </a:rPr>
                        <a:t>important </a:t>
                      </a:r>
                      <a:r>
                        <a:rPr lang="en-US" sz="1100" i="1" u="none" strike="noStrike" cap="none">
                          <a:solidFill>
                            <a:schemeClr val="dk1"/>
                          </a:solidFill>
                          <a:latin typeface="Avenir"/>
                          <a:ea typeface="Avenir"/>
                          <a:cs typeface="Avenir"/>
                          <a:sym typeface="Avenir"/>
                        </a:rPr>
                        <a:t>is it for you to be engaged in those actions or activities?</a:t>
                      </a:r>
                      <a:r>
                        <a:rPr lang="en-US" sz="1100" u="none" strike="noStrike" cap="none"/>
                        <a:t> </a:t>
                      </a:r>
                      <a:endParaRPr sz="1800" u="none" strike="noStrike" cap="none"/>
                    </a:p>
                  </a:txBody>
                  <a:tcPr marL="121925" marR="121925" marT="45725" marB="45725">
                    <a:solidFill>
                      <a:srgbClr val="E2E2D1"/>
                    </a:solidFill>
                  </a:tcPr>
                </a:tc>
                <a:extLst>
                  <a:ext uri="{0D108BD9-81ED-4DB2-BD59-A6C34878D82A}">
                    <a16:rowId xmlns:a16="http://schemas.microsoft.com/office/drawing/2014/main" val="10001"/>
                  </a:ext>
                </a:extLst>
              </a:tr>
              <a:tr h="82640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Vicarious experiences</a:t>
                      </a:r>
                      <a:r>
                        <a:rPr lang="en-US" sz="1400" u="none" strike="noStrike" cap="none"/>
                        <a:t>/</a:t>
                      </a:r>
                      <a:endParaRPr/>
                    </a:p>
                    <a:p>
                      <a:pPr marL="0" marR="0" lvl="0" indent="0" algn="l" rtl="0">
                        <a:lnSpc>
                          <a:spcPct val="100000"/>
                        </a:lnSpc>
                        <a:spcBef>
                          <a:spcPts val="0"/>
                        </a:spcBef>
                        <a:spcAft>
                          <a:spcPts val="0"/>
                        </a:spcAft>
                        <a:buClr>
                          <a:srgbClr val="000000"/>
                        </a:buClr>
                        <a:buSzPts val="1400"/>
                        <a:buFont typeface="Arial"/>
                        <a:buNone/>
                      </a:pPr>
                      <a:r>
                        <a:rPr lang="en-US" sz="1400" u="none" strike="noStrike" cap="none"/>
                        <a:t>Have friends who transferred to a university</a:t>
                      </a:r>
                      <a:endParaRPr sz="14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extLst>
                  <a:ext uri="{0D108BD9-81ED-4DB2-BD59-A6C34878D82A}">
                    <a16:rowId xmlns:a16="http://schemas.microsoft.com/office/drawing/2014/main" val="10002"/>
                  </a:ext>
                </a:extLst>
              </a:tr>
              <a:tr h="929700">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Reduction of stress</a:t>
                      </a:r>
                      <a:r>
                        <a:rPr lang="en-US" sz="1600" u="none" strike="noStrike" cap="none"/>
                        <a:t>/</a:t>
                      </a:r>
                      <a:endParaRPr/>
                    </a:p>
                    <a:p>
                      <a:pPr marL="0" marR="0" lvl="0" indent="0" algn="l" rtl="0">
                        <a:lnSpc>
                          <a:spcPct val="100000"/>
                        </a:lnSpc>
                        <a:spcBef>
                          <a:spcPts val="0"/>
                        </a:spcBef>
                        <a:spcAft>
                          <a:spcPts val="0"/>
                        </a:spcAft>
                        <a:buClr>
                          <a:srgbClr val="000000"/>
                        </a:buClr>
                        <a:buSzPts val="1600"/>
                        <a:buFont typeface="Arial"/>
                        <a:buNone/>
                      </a:pPr>
                      <a:r>
                        <a:rPr lang="en-US" sz="1600" u="none" strike="noStrike" cap="none"/>
                        <a:t>Understand transfer policies</a:t>
                      </a: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extLst>
                  <a:ext uri="{0D108BD9-81ED-4DB2-BD59-A6C34878D82A}">
                    <a16:rowId xmlns:a16="http://schemas.microsoft.com/office/drawing/2014/main" val="10003"/>
                  </a:ext>
                </a:extLst>
              </a:tr>
              <a:tr h="1205150">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Social persuasion/ </a:t>
                      </a:r>
                      <a:r>
                        <a:rPr lang="en-US" sz="1600" b="0" u="none" strike="noStrike" cap="none"/>
                        <a:t>teacher told me I am ready to transfer</a:t>
                      </a:r>
                      <a:endParaRPr/>
                    </a:p>
                    <a:p>
                      <a:pPr marL="0" marR="0" lvl="0" indent="0" algn="l" rtl="0">
                        <a:lnSpc>
                          <a:spcPct val="100000"/>
                        </a:lnSpc>
                        <a:spcBef>
                          <a:spcPts val="0"/>
                        </a:spcBef>
                        <a:spcAft>
                          <a:spcPts val="0"/>
                        </a:spcAft>
                        <a:buClr>
                          <a:srgbClr val="000000"/>
                        </a:buClr>
                        <a:buSzPts val="1600"/>
                        <a:buFont typeface="Arial"/>
                        <a:buNone/>
                      </a:pPr>
                      <a:endParaRPr sz="1600" b="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extLst>
                  <a:ext uri="{0D108BD9-81ED-4DB2-BD59-A6C34878D82A}">
                    <a16:rowId xmlns:a16="http://schemas.microsoft.com/office/drawing/2014/main" val="10004"/>
                  </a:ext>
                </a:extLst>
              </a:tr>
              <a:tr h="929700">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dirty="0"/>
                        <a:t>Goal orientation/ </a:t>
                      </a:r>
                      <a:r>
                        <a:rPr lang="en-US" sz="1600" b="0" u="none" strike="noStrike" cap="none" dirty="0"/>
                        <a:t> </a:t>
                      </a:r>
                    </a:p>
                    <a:p>
                      <a:pPr marL="0" marR="0" lvl="0" indent="0" algn="l" rtl="0">
                        <a:lnSpc>
                          <a:spcPct val="100000"/>
                        </a:lnSpc>
                        <a:spcBef>
                          <a:spcPts val="0"/>
                        </a:spcBef>
                        <a:spcAft>
                          <a:spcPts val="0"/>
                        </a:spcAft>
                        <a:buClr>
                          <a:srgbClr val="000000"/>
                        </a:buClr>
                        <a:buSzPts val="1600"/>
                        <a:buFont typeface="Arial"/>
                        <a:buNone/>
                      </a:pPr>
                      <a:r>
                        <a:rPr lang="en-US" sz="1600" b="0" u="none" strike="noStrike" cap="none" dirty="0"/>
                        <a:t>I have an academic plan for transferring</a:t>
                      </a:r>
                      <a:endParaRPr sz="1600" b="1" u="none" strike="noStrike" cap="none" dirty="0"/>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a:p>
                  </a:txBody>
                  <a:tcPr marL="121925" marR="121925" marT="45725" marB="45725">
                    <a:solidFill>
                      <a:srgbClr val="FBF1DA"/>
                    </a:solidFill>
                  </a:tcPr>
                </a:tc>
                <a:tc>
                  <a:txBody>
                    <a:bodyPr/>
                    <a:lstStyle/>
                    <a:p>
                      <a:pPr marL="0" marR="0" lvl="0" indent="0" algn="l" rtl="0">
                        <a:lnSpc>
                          <a:spcPct val="100000"/>
                        </a:lnSpc>
                        <a:spcBef>
                          <a:spcPts val="0"/>
                        </a:spcBef>
                        <a:spcAft>
                          <a:spcPts val="0"/>
                        </a:spcAft>
                        <a:buClr>
                          <a:srgbClr val="000000"/>
                        </a:buClr>
                        <a:buSzPts val="1600"/>
                        <a:buFont typeface="Arial"/>
                        <a:buNone/>
                      </a:pPr>
                      <a:endParaRPr sz="1600" u="none" strike="noStrike" cap="none" dirty="0"/>
                    </a:p>
                  </a:txBody>
                  <a:tcPr marL="121925" marR="121925" marT="45725" marB="45725">
                    <a:solidFill>
                      <a:srgbClr val="FBF1DA"/>
                    </a:solidFill>
                  </a:tcPr>
                </a:tc>
                <a:extLst>
                  <a:ext uri="{0D108BD9-81ED-4DB2-BD59-A6C34878D82A}">
                    <a16:rowId xmlns:a16="http://schemas.microsoft.com/office/drawing/2014/main" val="10005"/>
                  </a:ext>
                </a:extLst>
              </a:tr>
            </a:tbl>
          </a:graphicData>
        </a:graphic>
      </p:graphicFrame>
      <p:sp>
        <p:nvSpPr>
          <p:cNvPr id="282" name="Google Shape;282;p24"/>
          <p:cNvSpPr txBox="1"/>
          <p:nvPr/>
        </p:nvSpPr>
        <p:spPr>
          <a:xfrm>
            <a:off x="1215744" y="6164450"/>
            <a:ext cx="10291893" cy="408877"/>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venir"/>
                <a:ea typeface="Avenir"/>
                <a:cs typeface="Avenir"/>
                <a:sym typeface="Avenir"/>
              </a:rPr>
              <a:t>Basado en Tourangeau, R., Rips, L., </a:t>
            </a:r>
            <a:r>
              <a:rPr lang="en-US">
                <a:latin typeface="Avenir"/>
                <a:ea typeface="Avenir"/>
                <a:cs typeface="Avenir"/>
                <a:sym typeface="Avenir"/>
              </a:rPr>
              <a:t>y </a:t>
            </a:r>
            <a:r>
              <a:rPr lang="en-US" sz="1400" b="0" i="0" u="none" strike="noStrike" cap="none">
                <a:solidFill>
                  <a:srgbClr val="000000"/>
                </a:solidFill>
                <a:latin typeface="Avenir"/>
                <a:ea typeface="Avenir"/>
                <a:cs typeface="Avenir"/>
                <a:sym typeface="Avenir"/>
              </a:rPr>
              <a:t> Rasinski, K. (2000). The psychology of survey response. Cambridge University Press.</a:t>
            </a:r>
            <a:endParaRPr sz="1400" b="0" i="0" u="none" strike="noStrike" cap="none">
              <a:solidFill>
                <a:srgbClr val="000000"/>
              </a:solidFill>
              <a:latin typeface="Avenir"/>
              <a:ea typeface="Avenir"/>
              <a:cs typeface="Avenir"/>
              <a:sym typeface="Aveni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5"/>
          <p:cNvSpPr txBox="1">
            <a:spLocks noGrp="1"/>
          </p:cNvSpPr>
          <p:nvPr>
            <p:ph type="title"/>
          </p:nvPr>
        </p:nvSpPr>
        <p:spPr>
          <a:xfrm>
            <a:off x="841248" y="256032"/>
            <a:ext cx="10506456" cy="1014984"/>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1800"/>
              <a:buNone/>
            </a:pPr>
            <a:r>
              <a:rPr lang="en-US" dirty="0"/>
              <a:t>Phase 2: Survey administration</a:t>
            </a:r>
            <a:endParaRPr dirty="0"/>
          </a:p>
        </p:txBody>
      </p:sp>
      <p:grpSp>
        <p:nvGrpSpPr>
          <p:cNvPr id="289" name="Google Shape;289;p25"/>
          <p:cNvGrpSpPr/>
          <p:nvPr/>
        </p:nvGrpSpPr>
        <p:grpSpPr>
          <a:xfrm>
            <a:off x="838200" y="1928074"/>
            <a:ext cx="10526232" cy="4353906"/>
            <a:chOff x="0" y="1808"/>
            <a:chExt cx="10526232" cy="4353906"/>
          </a:xfrm>
        </p:grpSpPr>
        <p:sp>
          <p:nvSpPr>
            <p:cNvPr id="290" name="Google Shape;290;p25"/>
            <p:cNvSpPr/>
            <p:nvPr/>
          </p:nvSpPr>
          <p:spPr>
            <a:xfrm>
              <a:off x="0" y="1808"/>
              <a:ext cx="10515600" cy="916611"/>
            </a:xfrm>
            <a:prstGeom prst="roundRect">
              <a:avLst>
                <a:gd name="adj" fmla="val 1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277275" y="208046"/>
              <a:ext cx="504136" cy="504136"/>
            </a:xfrm>
            <a:prstGeom prst="rect">
              <a:avLst/>
            </a:prstGeom>
            <a:blipFill rotWithShape="1">
              <a:blip r:embed="rId3">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1058686" y="1808"/>
              <a:ext cx="9456913" cy="91661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txBox="1"/>
            <p:nvPr/>
          </p:nvSpPr>
          <p:spPr>
            <a:xfrm>
              <a:off x="1058686" y="1808"/>
              <a:ext cx="9456913" cy="916611"/>
            </a:xfrm>
            <a:prstGeom prst="rect">
              <a:avLst/>
            </a:prstGeom>
            <a:noFill/>
            <a:ln>
              <a:noFill/>
            </a:ln>
          </p:spPr>
          <p:txBody>
            <a:bodyPr spcFirstLastPara="1" wrap="square" lIns="97000" tIns="97000" rIns="97000" bIns="97000"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en-US" sz="2400" i="0" u="none" strike="noStrike" cap="none" dirty="0">
                  <a:solidFill>
                    <a:srgbClr val="000000"/>
                  </a:solidFill>
                  <a:latin typeface="Barlow"/>
                  <a:ea typeface="Barlow"/>
                  <a:cs typeface="Barlow"/>
                  <a:sym typeface="Barlow"/>
                </a:rPr>
                <a:t>Survey collection took place during spring 2022 using Qualtrics</a:t>
              </a:r>
              <a:endParaRPr sz="2400" i="0" u="none" strike="noStrike" cap="none" dirty="0">
                <a:solidFill>
                  <a:srgbClr val="000000"/>
                </a:solidFill>
                <a:latin typeface="Barlow"/>
                <a:ea typeface="Barlow"/>
                <a:cs typeface="Barlow"/>
                <a:sym typeface="Barlow"/>
              </a:endParaRPr>
            </a:p>
          </p:txBody>
        </p:sp>
        <p:sp>
          <p:nvSpPr>
            <p:cNvPr id="294" name="Google Shape;294;p25"/>
            <p:cNvSpPr/>
            <p:nvPr/>
          </p:nvSpPr>
          <p:spPr>
            <a:xfrm>
              <a:off x="0" y="1147573"/>
              <a:ext cx="10515600" cy="916611"/>
            </a:xfrm>
            <a:prstGeom prst="roundRect">
              <a:avLst>
                <a:gd name="adj" fmla="val 10000"/>
              </a:avLst>
            </a:prstGeom>
            <a:solidFill>
              <a:srgbClr val="AB8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277275" y="1353811"/>
              <a:ext cx="504136" cy="504136"/>
            </a:xfrm>
            <a:prstGeom prst="rect">
              <a:avLst/>
            </a:prstGeom>
            <a:blipFill rotWithShape="1">
              <a:blip r:embed="rId4">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1058686" y="1147573"/>
              <a:ext cx="9456913" cy="91661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5"/>
            <p:cNvSpPr txBox="1"/>
            <p:nvPr/>
          </p:nvSpPr>
          <p:spPr>
            <a:xfrm>
              <a:off x="1069319" y="1147573"/>
              <a:ext cx="9456913" cy="916611"/>
            </a:xfrm>
            <a:prstGeom prst="rect">
              <a:avLst/>
            </a:prstGeom>
            <a:noFill/>
            <a:ln>
              <a:noFill/>
            </a:ln>
          </p:spPr>
          <p:txBody>
            <a:bodyPr spcFirstLastPara="1" wrap="square" lIns="97000" tIns="97000" rIns="97000" bIns="97000"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en-US" sz="2000" i="0" u="none" strike="noStrike" cap="none" dirty="0">
                  <a:solidFill>
                    <a:srgbClr val="000000"/>
                  </a:solidFill>
                  <a:latin typeface="Barlow"/>
                  <a:ea typeface="Barlow"/>
                  <a:cs typeface="Barlow"/>
                  <a:sym typeface="Barlow"/>
                </a:rPr>
                <a:t>Relied on on professional listservs to circulate the survey (e.g., NACADA) as well as Phi Theta Kappa to administer the survey among their partner organizations. </a:t>
              </a:r>
            </a:p>
            <a:p>
              <a:pPr marL="0" marR="0" lvl="0" indent="0" algn="l" rtl="0">
                <a:lnSpc>
                  <a:spcPct val="100000"/>
                </a:lnSpc>
                <a:spcBef>
                  <a:spcPts val="0"/>
                </a:spcBef>
                <a:spcAft>
                  <a:spcPts val="0"/>
                </a:spcAft>
                <a:buClr>
                  <a:srgbClr val="000000"/>
                </a:buClr>
                <a:buSzPts val="1600"/>
                <a:buFont typeface="Arial"/>
                <a:buNone/>
              </a:pPr>
              <a:r>
                <a:rPr lang="en-US" sz="2000" i="0" u="none" strike="noStrike" cap="none" dirty="0">
                  <a:solidFill>
                    <a:srgbClr val="000000"/>
                  </a:solidFill>
                  <a:latin typeface="Barlow"/>
                  <a:ea typeface="Barlow"/>
                  <a:cs typeface="Barlow"/>
                  <a:sym typeface="Barlow"/>
                </a:rPr>
                <a:t>Also snowball sampling.</a:t>
              </a:r>
              <a:endParaRPr sz="2000" i="0" u="none" strike="noStrike" cap="none" dirty="0">
                <a:solidFill>
                  <a:srgbClr val="000000"/>
                </a:solidFill>
                <a:latin typeface="Barlow"/>
                <a:ea typeface="Barlow"/>
                <a:cs typeface="Barlow"/>
                <a:sym typeface="Barlow"/>
              </a:endParaRPr>
            </a:p>
          </p:txBody>
        </p:sp>
        <p:sp>
          <p:nvSpPr>
            <p:cNvPr id="298" name="Google Shape;298;p25"/>
            <p:cNvSpPr/>
            <p:nvPr/>
          </p:nvSpPr>
          <p:spPr>
            <a:xfrm>
              <a:off x="0" y="2293338"/>
              <a:ext cx="10515600" cy="916611"/>
            </a:xfrm>
            <a:prstGeom prst="roundRect">
              <a:avLst>
                <a:gd name="adj" fmla="val 1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277275" y="2499576"/>
              <a:ext cx="504136" cy="504136"/>
            </a:xfrm>
            <a:prstGeom prst="rect">
              <a:avLst/>
            </a:prstGeom>
            <a:blipFill rotWithShape="1">
              <a:blip r:embed="rId5">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1058686" y="2293338"/>
              <a:ext cx="9456913" cy="91661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txBox="1"/>
            <p:nvPr/>
          </p:nvSpPr>
          <p:spPr>
            <a:xfrm>
              <a:off x="1058686" y="2293338"/>
              <a:ext cx="9456913" cy="916611"/>
            </a:xfrm>
            <a:prstGeom prst="rect">
              <a:avLst/>
            </a:prstGeom>
            <a:noFill/>
            <a:ln w="9525" cap="flat" cmpd="sng">
              <a:solidFill>
                <a:srgbClr val="000000"/>
              </a:solidFill>
              <a:prstDash val="solid"/>
              <a:round/>
              <a:headEnd type="none" w="sm" len="sm"/>
              <a:tailEnd type="none" w="sm" len="sm"/>
            </a:ln>
          </p:spPr>
          <p:txBody>
            <a:bodyPr spcFirstLastPara="1" wrap="square" lIns="97000" tIns="97000" rIns="97000" bIns="97000"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en-US" sz="2000" dirty="0">
                  <a:solidFill>
                    <a:schemeClr val="lt1"/>
                  </a:solidFill>
                  <a:latin typeface="Barlow"/>
                  <a:ea typeface="Barlow"/>
                  <a:cs typeface="Barlow"/>
                  <a:sym typeface="Barlow"/>
                </a:rPr>
                <a:t>Students were entered into a raffle for an Apple iPad as an incentive.</a:t>
              </a:r>
              <a:endParaRPr sz="2000" i="0" u="none" strike="noStrike" cap="none" dirty="0">
                <a:solidFill>
                  <a:schemeClr val="lt1"/>
                </a:solidFill>
                <a:latin typeface="Barlow"/>
                <a:ea typeface="Barlow"/>
                <a:cs typeface="Barlow"/>
                <a:sym typeface="Barlow"/>
              </a:endParaRPr>
            </a:p>
          </p:txBody>
        </p:sp>
        <p:sp>
          <p:nvSpPr>
            <p:cNvPr id="302" name="Google Shape;302;p25"/>
            <p:cNvSpPr/>
            <p:nvPr/>
          </p:nvSpPr>
          <p:spPr>
            <a:xfrm>
              <a:off x="0" y="3439103"/>
              <a:ext cx="10515600" cy="916611"/>
            </a:xfrm>
            <a:prstGeom prst="roundRect">
              <a:avLst>
                <a:gd name="adj" fmla="val 1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277275" y="3645341"/>
              <a:ext cx="504136" cy="504136"/>
            </a:xfrm>
            <a:prstGeom prst="rect">
              <a:avLst/>
            </a:prstGeom>
            <a:blipFill rotWithShape="1">
              <a:blip r:embed="rId6">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1058686" y="3439103"/>
              <a:ext cx="9456913" cy="91661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txBox="1"/>
            <p:nvPr/>
          </p:nvSpPr>
          <p:spPr>
            <a:xfrm>
              <a:off x="1058686" y="3439103"/>
              <a:ext cx="9456913" cy="916611"/>
            </a:xfrm>
            <a:prstGeom prst="rect">
              <a:avLst/>
            </a:prstGeom>
            <a:noFill/>
            <a:ln>
              <a:noFill/>
            </a:ln>
          </p:spPr>
          <p:txBody>
            <a:bodyPr spcFirstLastPara="1" wrap="square" lIns="97000" tIns="97000" rIns="97000" bIns="97000" anchor="ctr"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i="0" u="none" strike="noStrike" cap="none" dirty="0">
                  <a:solidFill>
                    <a:schemeClr val="bg1"/>
                  </a:solidFill>
                  <a:latin typeface="Barlow"/>
                  <a:ea typeface="Barlow"/>
                  <a:cs typeface="Barlow"/>
                  <a:sym typeface="Barlow"/>
                </a:rPr>
                <a:t>1,810 respondents completed the survey</a:t>
              </a:r>
              <a:endParaRPr sz="2000" i="0" u="none" strike="noStrike" cap="none" dirty="0">
                <a:solidFill>
                  <a:schemeClr val="bg1"/>
                </a:solidFill>
                <a:latin typeface="Barlow"/>
                <a:ea typeface="Barlow"/>
                <a:cs typeface="Barlow"/>
                <a:sym typeface="Barlow"/>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11"/>
        <p:cNvGrpSpPr/>
        <p:nvPr/>
      </p:nvGrpSpPr>
      <p:grpSpPr>
        <a:xfrm>
          <a:off x="0" y="0"/>
          <a:ext cx="0" cy="0"/>
          <a:chOff x="0" y="0"/>
          <a:chExt cx="0" cy="0"/>
        </a:xfrm>
      </p:grpSpPr>
      <p:sp>
        <p:nvSpPr>
          <p:cNvPr id="312" name="Google Shape;312;p26"/>
          <p:cNvSpPr txBox="1">
            <a:spLocks noGrp="1"/>
          </p:cNvSpPr>
          <p:nvPr>
            <p:ph type="title"/>
          </p:nvPr>
        </p:nvSpPr>
        <p:spPr>
          <a:xfrm>
            <a:off x="838200" y="295300"/>
            <a:ext cx="10945483" cy="96294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80808"/>
              <a:buFont typeface="Calibri"/>
              <a:buNone/>
            </a:pPr>
            <a:r>
              <a:rPr lang="en-US" dirty="0"/>
              <a:t>Who answered the survey?</a:t>
            </a:r>
            <a:endParaRPr dirty="0"/>
          </a:p>
        </p:txBody>
      </p:sp>
      <p:graphicFrame>
        <p:nvGraphicFramePr>
          <p:cNvPr id="313" name="Google Shape;313;p26"/>
          <p:cNvGraphicFramePr/>
          <p:nvPr/>
        </p:nvGraphicFramePr>
        <p:xfrm>
          <a:off x="838200" y="1435395"/>
          <a:ext cx="5158575" cy="5127305"/>
        </p:xfrm>
        <a:graphic>
          <a:graphicData uri="http://schemas.openxmlformats.org/drawingml/2006/table">
            <a:tbl>
              <a:tblPr>
                <a:noFill/>
                <a:tableStyleId>{00E4D9FD-934B-427D-A0CF-570ED8EAD4EE}</a:tableStyleId>
              </a:tblPr>
              <a:tblGrid>
                <a:gridCol w="3308500">
                  <a:extLst>
                    <a:ext uri="{9D8B030D-6E8A-4147-A177-3AD203B41FA5}">
                      <a16:colId xmlns:a16="http://schemas.microsoft.com/office/drawing/2014/main" val="20000"/>
                    </a:ext>
                  </a:extLst>
                </a:gridCol>
                <a:gridCol w="785875">
                  <a:extLst>
                    <a:ext uri="{9D8B030D-6E8A-4147-A177-3AD203B41FA5}">
                      <a16:colId xmlns:a16="http://schemas.microsoft.com/office/drawing/2014/main" val="20001"/>
                    </a:ext>
                  </a:extLst>
                </a:gridCol>
                <a:gridCol w="1064200">
                  <a:extLst>
                    <a:ext uri="{9D8B030D-6E8A-4147-A177-3AD203B41FA5}">
                      <a16:colId xmlns:a16="http://schemas.microsoft.com/office/drawing/2014/main" val="20002"/>
                    </a:ext>
                  </a:extLst>
                </a:gridCol>
              </a:tblGrid>
              <a:tr h="450650">
                <a:tc>
                  <a:txBody>
                    <a:bodyPr/>
                    <a:lstStyle/>
                    <a:p>
                      <a:pPr marL="0" marR="0" lvl="0" indent="0" algn="l"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Variable</a:t>
                      </a:r>
                      <a:endParaRPr sz="2000" u="none" strike="noStrike" cap="none">
                        <a:latin typeface="Play"/>
                        <a:ea typeface="Play"/>
                        <a:cs typeface="Play"/>
                        <a:sym typeface="Play"/>
                      </a:endParaRPr>
                    </a:p>
                  </a:txBody>
                  <a:tcPr marL="91450" marR="91450" marT="45725" marB="45725"/>
                </a:tc>
                <a:tc>
                  <a:txBody>
                    <a:bodyPr/>
                    <a:lstStyle/>
                    <a:p>
                      <a:pPr marL="0" marR="0" lvl="0" indent="0" algn="ctr"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N</a:t>
                      </a:r>
                      <a:endParaRPr sz="2000" u="none" strike="noStrike" cap="none">
                        <a:latin typeface="Play"/>
                        <a:ea typeface="Play"/>
                        <a:cs typeface="Play"/>
                        <a:sym typeface="Play"/>
                      </a:endParaRPr>
                    </a:p>
                  </a:txBody>
                  <a:tcPr marL="91450" marR="91450" marT="45725" marB="45725"/>
                </a:tc>
                <a:tc>
                  <a:txBody>
                    <a:bodyPr/>
                    <a:lstStyle/>
                    <a:p>
                      <a:pPr marL="0" marR="0" lvl="0" indent="0" algn="ctr"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a:t>
                      </a:r>
                      <a:endParaRPr sz="2000" u="none" strike="noStrike" cap="none">
                        <a:latin typeface="Play"/>
                        <a:ea typeface="Play"/>
                        <a:cs typeface="Play"/>
                        <a:sym typeface="Play"/>
                      </a:endParaRPr>
                    </a:p>
                  </a:txBody>
                  <a:tcPr marL="91450" marR="91450" marT="45725" marB="45725"/>
                </a:tc>
                <a:extLst>
                  <a:ext uri="{0D108BD9-81ED-4DB2-BD59-A6C34878D82A}">
                    <a16:rowId xmlns:a16="http://schemas.microsoft.com/office/drawing/2014/main" val="10000"/>
                  </a:ext>
                </a:extLst>
              </a:tr>
              <a:tr h="314800">
                <a:tc>
                  <a:txBody>
                    <a:bodyPr/>
                    <a:lstStyle/>
                    <a:p>
                      <a:pPr marL="0" marR="0" lvl="0" indent="0" algn="l" rtl="0">
                        <a:lnSpc>
                          <a:spcPct val="100000"/>
                        </a:lnSpc>
                        <a:spcBef>
                          <a:spcPts val="0"/>
                        </a:spcBef>
                        <a:spcAft>
                          <a:spcPts val="0"/>
                        </a:spcAft>
                        <a:buClr>
                          <a:schemeClr val="dk1"/>
                        </a:buClr>
                        <a:buSzPts val="1800"/>
                        <a:buFont typeface="Play"/>
                        <a:buNone/>
                      </a:pPr>
                      <a:r>
                        <a:rPr lang="en-US" sz="1800" b="1" i="1" u="none" strike="noStrike" cap="none">
                          <a:latin typeface="Play"/>
                          <a:ea typeface="Play"/>
                          <a:cs typeface="Play"/>
                          <a:sym typeface="Play"/>
                        </a:rPr>
                        <a:t>Ethnicity</a:t>
                      </a:r>
                      <a:endParaRPr sz="1800" b="1" i="1" u="none" strike="noStrike" cap="none">
                        <a:latin typeface="Play"/>
                        <a:ea typeface="Play"/>
                        <a:cs typeface="Play"/>
                        <a:sym typeface="Play"/>
                      </a:endParaRPr>
                    </a:p>
                  </a:txBody>
                  <a:tcPr marL="68575" marR="68575" marT="0" marB="0"/>
                </a:tc>
                <a:tc>
                  <a:txBody>
                    <a:bodyPr/>
                    <a:lstStyle/>
                    <a:p>
                      <a:pPr marL="0" marR="0" lvl="0" indent="0" algn="l"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1"/>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White</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871</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48.1</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2"/>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Middle Eastern/North African</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22</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1.2</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3"/>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African American</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205</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11.3</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4"/>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American Indian/Alaska Native</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7</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0.4</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5"/>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Asian American/Pacific Islander</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134</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7.4</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6"/>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Latino/Hispanic</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193</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10.7</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7"/>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Multiracial</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262</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14.5</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8"/>
                  </a:ext>
                </a:extLst>
              </a:tr>
              <a:tr h="4218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Other/unknown</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101</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5.5</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9"/>
                  </a:ext>
                </a:extLst>
              </a:tr>
              <a:tr h="311975">
                <a:tc>
                  <a:txBody>
                    <a:bodyPr/>
                    <a:lstStyle/>
                    <a:p>
                      <a:pPr marL="0" marR="0" lvl="0" indent="0" algn="l" rtl="0">
                        <a:lnSpc>
                          <a:spcPct val="100000"/>
                        </a:lnSpc>
                        <a:spcBef>
                          <a:spcPts val="0"/>
                        </a:spcBef>
                        <a:spcAft>
                          <a:spcPts val="0"/>
                        </a:spcAft>
                        <a:buClr>
                          <a:schemeClr val="dk1"/>
                        </a:buClr>
                        <a:buSzPts val="1800"/>
                        <a:buFont typeface="Play"/>
                        <a:buNone/>
                      </a:pPr>
                      <a:endParaRPr sz="1800" i="1"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10"/>
                  </a:ext>
                </a:extLst>
              </a:tr>
              <a:tr h="421800">
                <a:tc>
                  <a:txBody>
                    <a:bodyPr/>
                    <a:lstStyle/>
                    <a:p>
                      <a:pPr marL="0" marR="0" lvl="0" indent="0" algn="r" rtl="0">
                        <a:lnSpc>
                          <a:spcPct val="100000"/>
                        </a:lnSpc>
                        <a:spcBef>
                          <a:spcPts val="0"/>
                        </a:spcBef>
                        <a:spcAft>
                          <a:spcPts val="0"/>
                        </a:spcAft>
                        <a:buClr>
                          <a:schemeClr val="dk1"/>
                        </a:buClr>
                        <a:buSzPts val="1800"/>
                        <a:buFont typeface="Times"/>
                        <a:buNone/>
                      </a:pPr>
                      <a:r>
                        <a:rPr lang="en-US" sz="1800" b="1" i="1" u="none" strike="noStrike" cap="none">
                          <a:latin typeface="Play"/>
                          <a:ea typeface="Play"/>
                          <a:cs typeface="Play"/>
                          <a:sym typeface="Play"/>
                        </a:rPr>
                        <a:t>First generation to attend college</a:t>
                      </a:r>
                      <a:endParaRPr sz="1800" b="1" i="1"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519</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28.9</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11"/>
                  </a:ext>
                </a:extLst>
              </a:tr>
            </a:tbl>
          </a:graphicData>
        </a:graphic>
      </p:graphicFrame>
      <p:graphicFrame>
        <p:nvGraphicFramePr>
          <p:cNvPr id="315" name="Google Shape;315;p26"/>
          <p:cNvGraphicFramePr/>
          <p:nvPr/>
        </p:nvGraphicFramePr>
        <p:xfrm>
          <a:off x="6390167" y="1435394"/>
          <a:ext cx="5305650" cy="4899900"/>
        </p:xfrm>
        <a:graphic>
          <a:graphicData uri="http://schemas.openxmlformats.org/drawingml/2006/table">
            <a:tbl>
              <a:tblPr>
                <a:noFill/>
                <a:tableStyleId>{00E4D9FD-934B-427D-A0CF-570ED8EAD4EE}</a:tableStyleId>
              </a:tblPr>
              <a:tblGrid>
                <a:gridCol w="2222200">
                  <a:extLst>
                    <a:ext uri="{9D8B030D-6E8A-4147-A177-3AD203B41FA5}">
                      <a16:colId xmlns:a16="http://schemas.microsoft.com/office/drawing/2014/main" val="20000"/>
                    </a:ext>
                  </a:extLst>
                </a:gridCol>
                <a:gridCol w="1945925">
                  <a:extLst>
                    <a:ext uri="{9D8B030D-6E8A-4147-A177-3AD203B41FA5}">
                      <a16:colId xmlns:a16="http://schemas.microsoft.com/office/drawing/2014/main" val="20001"/>
                    </a:ext>
                  </a:extLst>
                </a:gridCol>
                <a:gridCol w="1137525">
                  <a:extLst>
                    <a:ext uri="{9D8B030D-6E8A-4147-A177-3AD203B41FA5}">
                      <a16:colId xmlns:a16="http://schemas.microsoft.com/office/drawing/2014/main" val="20002"/>
                    </a:ext>
                  </a:extLst>
                </a:gridCol>
              </a:tblGrid>
              <a:tr h="483700">
                <a:tc>
                  <a:txBody>
                    <a:bodyPr/>
                    <a:lstStyle/>
                    <a:p>
                      <a:pPr marL="0" marR="0" lvl="0" indent="0" algn="l"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Variable</a:t>
                      </a:r>
                      <a:endParaRPr sz="2000" u="none" strike="noStrike" cap="none">
                        <a:latin typeface="Play"/>
                        <a:ea typeface="Play"/>
                        <a:cs typeface="Play"/>
                        <a:sym typeface="Play"/>
                      </a:endParaRPr>
                    </a:p>
                  </a:txBody>
                  <a:tcPr marL="91450" marR="91450" marT="45725" marB="45725"/>
                </a:tc>
                <a:tc>
                  <a:txBody>
                    <a:bodyPr/>
                    <a:lstStyle/>
                    <a:p>
                      <a:pPr marL="0" marR="0" lvl="0" indent="0" algn="ctr"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N</a:t>
                      </a:r>
                      <a:endParaRPr sz="2000" u="none" strike="noStrike" cap="none">
                        <a:latin typeface="Play"/>
                        <a:ea typeface="Play"/>
                        <a:cs typeface="Play"/>
                        <a:sym typeface="Play"/>
                      </a:endParaRPr>
                    </a:p>
                  </a:txBody>
                  <a:tcPr marL="91450" marR="91450" marT="45725" marB="45725"/>
                </a:tc>
                <a:tc>
                  <a:txBody>
                    <a:bodyPr/>
                    <a:lstStyle/>
                    <a:p>
                      <a:pPr marL="0" marR="0" lvl="0" indent="0" algn="ctr" rtl="0">
                        <a:lnSpc>
                          <a:spcPct val="100000"/>
                        </a:lnSpc>
                        <a:spcBef>
                          <a:spcPts val="0"/>
                        </a:spcBef>
                        <a:spcAft>
                          <a:spcPts val="0"/>
                        </a:spcAft>
                        <a:buClr>
                          <a:schemeClr val="dk1"/>
                        </a:buClr>
                        <a:buSzPts val="2000"/>
                        <a:buFont typeface="Play"/>
                        <a:buNone/>
                      </a:pPr>
                      <a:r>
                        <a:rPr lang="en-US" sz="2000" u="none" strike="noStrike" cap="none">
                          <a:latin typeface="Play"/>
                          <a:ea typeface="Play"/>
                          <a:cs typeface="Play"/>
                          <a:sym typeface="Play"/>
                        </a:rPr>
                        <a:t>%</a:t>
                      </a:r>
                      <a:endParaRPr sz="2000" u="none" strike="noStrike" cap="none">
                        <a:latin typeface="Play"/>
                        <a:ea typeface="Play"/>
                        <a:cs typeface="Play"/>
                        <a:sym typeface="Play"/>
                      </a:endParaRPr>
                    </a:p>
                  </a:txBody>
                  <a:tcPr marL="91450" marR="91450" marT="45725" marB="45725"/>
                </a:tc>
                <a:extLst>
                  <a:ext uri="{0D108BD9-81ED-4DB2-BD59-A6C34878D82A}">
                    <a16:rowId xmlns:a16="http://schemas.microsoft.com/office/drawing/2014/main" val="10000"/>
                  </a:ext>
                </a:extLst>
              </a:tr>
              <a:tr h="343700">
                <a:tc>
                  <a:txBody>
                    <a:bodyPr/>
                    <a:lstStyle/>
                    <a:p>
                      <a:pPr marL="0" marR="0" lvl="0" indent="0" algn="l" rtl="0">
                        <a:lnSpc>
                          <a:spcPct val="100000"/>
                        </a:lnSpc>
                        <a:spcBef>
                          <a:spcPts val="0"/>
                        </a:spcBef>
                        <a:spcAft>
                          <a:spcPts val="0"/>
                        </a:spcAft>
                        <a:buClr>
                          <a:schemeClr val="dk1"/>
                        </a:buClr>
                        <a:buSzPts val="1800"/>
                        <a:buFont typeface="Play"/>
                        <a:buNone/>
                      </a:pPr>
                      <a:r>
                        <a:rPr lang="en-US" sz="1800" b="1" i="1" u="none" strike="noStrike" cap="none">
                          <a:latin typeface="Play"/>
                          <a:ea typeface="Play"/>
                          <a:cs typeface="Play"/>
                          <a:sym typeface="Play"/>
                        </a:rPr>
                        <a:t>Gender Identity</a:t>
                      </a:r>
                      <a:endParaRPr sz="1800" b="1" i="1" u="none" strike="noStrike" cap="none">
                        <a:latin typeface="Play"/>
                        <a:ea typeface="Play"/>
                        <a:cs typeface="Play"/>
                        <a:sym typeface="Play"/>
                      </a:endParaRPr>
                    </a:p>
                  </a:txBody>
                  <a:tcPr marL="68575" marR="68575" marT="0" marB="0"/>
                </a:tc>
                <a:tc>
                  <a:txBody>
                    <a:bodyPr/>
                    <a:lstStyle/>
                    <a:p>
                      <a:pPr marL="0" marR="0" lvl="0" indent="0" algn="l"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1"/>
                  </a:ext>
                </a:extLst>
              </a:tr>
              <a:tr h="34385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Male</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489</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27.0</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2"/>
                  </a:ext>
                </a:extLst>
              </a:tr>
              <a:tr h="38825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Female</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1,200</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66.3</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3"/>
                  </a:ext>
                </a:extLst>
              </a:tr>
              <a:tr h="38825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Non-binary</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55</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3.0</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4"/>
                  </a:ext>
                </a:extLst>
              </a:tr>
              <a:tr h="423575">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Prefer not to say</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53</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 2.9</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5"/>
                  </a:ext>
                </a:extLst>
              </a:tr>
              <a:tr h="286175">
                <a:tc>
                  <a:txBody>
                    <a:bodyPr/>
                    <a:lstStyle/>
                    <a:p>
                      <a:pPr marL="0" marR="0" lvl="0" indent="0" algn="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6"/>
                  </a:ext>
                </a:extLst>
              </a:tr>
              <a:tr h="431600">
                <a:tc>
                  <a:txBody>
                    <a:bodyPr/>
                    <a:lstStyle/>
                    <a:p>
                      <a:pPr marL="0" marR="0" lvl="0" indent="0" algn="l" rtl="0">
                        <a:lnSpc>
                          <a:spcPct val="100000"/>
                        </a:lnSpc>
                        <a:spcBef>
                          <a:spcPts val="0"/>
                        </a:spcBef>
                        <a:spcAft>
                          <a:spcPts val="0"/>
                        </a:spcAft>
                        <a:buClr>
                          <a:schemeClr val="dk1"/>
                        </a:buClr>
                        <a:buSzPts val="1800"/>
                        <a:buFont typeface="Play"/>
                        <a:buNone/>
                      </a:pPr>
                      <a:r>
                        <a:rPr lang="en-US" sz="1800" b="1" i="1" u="none" strike="noStrike" cap="none">
                          <a:latin typeface="Play"/>
                          <a:ea typeface="Play"/>
                          <a:cs typeface="Play"/>
                          <a:sym typeface="Play"/>
                        </a:rPr>
                        <a:t>Age Group</a:t>
                      </a:r>
                      <a:endParaRPr sz="1800" b="1" i="1"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7"/>
                  </a:ext>
                </a:extLst>
              </a:tr>
              <a:tr h="4527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Less than 22 </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694</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38.3</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8"/>
                  </a:ext>
                </a:extLst>
              </a:tr>
              <a:tr h="4527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22 – 39 </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738</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40.8</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09"/>
                  </a:ext>
                </a:extLst>
              </a:tr>
              <a:tr h="452700">
                <a:tc>
                  <a:txBody>
                    <a:bodyPr/>
                    <a:lstStyle/>
                    <a:p>
                      <a:pPr marL="0" marR="0" lvl="0" indent="0" algn="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40 or more</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378</a:t>
                      </a: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r>
                        <a:rPr lang="en-US" sz="1800" u="none" strike="noStrike" cap="none">
                          <a:latin typeface="Play"/>
                          <a:ea typeface="Play"/>
                          <a:cs typeface="Play"/>
                          <a:sym typeface="Play"/>
                        </a:rPr>
                        <a:t>20.9</a:t>
                      </a: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10"/>
                  </a:ext>
                </a:extLst>
              </a:tr>
              <a:tr h="452700">
                <a:tc>
                  <a:txBody>
                    <a:bodyPr/>
                    <a:lstStyle/>
                    <a:p>
                      <a:pPr marL="0" marR="0" lvl="0" indent="0" algn="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tc>
                  <a:txBody>
                    <a:bodyPr/>
                    <a:lstStyle/>
                    <a:p>
                      <a:pPr marL="0" marR="0" lvl="0" indent="0" algn="ctr" rtl="0">
                        <a:lnSpc>
                          <a:spcPct val="100000"/>
                        </a:lnSpc>
                        <a:spcBef>
                          <a:spcPts val="0"/>
                        </a:spcBef>
                        <a:spcAft>
                          <a:spcPts val="0"/>
                        </a:spcAft>
                        <a:buClr>
                          <a:schemeClr val="dk1"/>
                        </a:buClr>
                        <a:buSzPts val="1800"/>
                        <a:buFont typeface="Play"/>
                        <a:buNone/>
                      </a:pPr>
                      <a:endParaRPr sz="1800" u="none" strike="noStrike" cap="none">
                        <a:latin typeface="Play"/>
                        <a:ea typeface="Play"/>
                        <a:cs typeface="Play"/>
                        <a:sym typeface="Play"/>
                      </a:endParaRPr>
                    </a:p>
                  </a:txBody>
                  <a:tcPr marL="68575" marR="68575" marT="0" marB="0"/>
                </a:tc>
                <a:extLst>
                  <a:ext uri="{0D108BD9-81ED-4DB2-BD59-A6C34878D82A}">
                    <a16:rowId xmlns:a16="http://schemas.microsoft.com/office/drawing/2014/main" val="10011"/>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28"/>
          <p:cNvSpPr txBox="1">
            <a:spLocks noGrp="1"/>
          </p:cNvSpPr>
          <p:nvPr>
            <p:ph type="title"/>
          </p:nvPr>
        </p:nvSpPr>
        <p:spPr>
          <a:xfrm>
            <a:off x="572492" y="360218"/>
            <a:ext cx="11047013" cy="864788"/>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100000"/>
              </a:lnSpc>
              <a:spcBef>
                <a:spcPts val="0"/>
              </a:spcBef>
              <a:spcAft>
                <a:spcPts val="0"/>
              </a:spcAft>
              <a:buClr>
                <a:schemeClr val="dk1"/>
              </a:buClr>
              <a:buSzPts val="1800"/>
              <a:buNone/>
            </a:pPr>
            <a:r>
              <a:rPr lang="en-US" sz="5400" dirty="0"/>
              <a:t>Exploratory factor analyses</a:t>
            </a:r>
            <a:endParaRPr sz="8000" dirty="0"/>
          </a:p>
        </p:txBody>
      </p:sp>
      <p:pic>
        <p:nvPicPr>
          <p:cNvPr id="332" name="Google Shape;332;p28" descr="Rompecabezas blanco con una pieza roja"/>
          <p:cNvPicPr preferRelativeResize="0"/>
          <p:nvPr/>
        </p:nvPicPr>
        <p:blipFill rotWithShape="1">
          <a:blip r:embed="rId3">
            <a:alphaModFix/>
          </a:blip>
          <a:srcRect l="24239" r="22741" b="1"/>
          <a:stretch/>
        </p:blipFill>
        <p:spPr>
          <a:xfrm>
            <a:off x="572492" y="2002056"/>
            <a:ext cx="3943849" cy="4184060"/>
          </a:xfrm>
          <a:custGeom>
            <a:avLst/>
            <a:gdLst/>
            <a:ahLst/>
            <a:cxnLst/>
            <a:rect l="l" t="t" r="r" b="b"/>
            <a:pathLst>
              <a:path w="3807743" h="6307845" extrusionOk="0">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a:noFill/>
          <a:ln>
            <a:noFill/>
          </a:ln>
        </p:spPr>
      </p:pic>
      <p:sp>
        <p:nvSpPr>
          <p:cNvPr id="333" name="Google Shape;333;p28"/>
          <p:cNvSpPr txBox="1">
            <a:spLocks noGrp="1"/>
          </p:cNvSpPr>
          <p:nvPr>
            <p:ph type="body" idx="1"/>
          </p:nvPr>
        </p:nvSpPr>
        <p:spPr>
          <a:xfrm>
            <a:off x="4905954" y="1326995"/>
            <a:ext cx="7037001" cy="5392782"/>
          </a:xfrm>
          <a:prstGeom prst="rect">
            <a:avLst/>
          </a:prstGeom>
          <a:noFill/>
          <a:ln>
            <a:noFill/>
          </a:ln>
        </p:spPr>
        <p:txBody>
          <a:bodyPr spcFirstLastPara="1" wrap="square" lIns="91425" tIns="45700" rIns="91425" bIns="45700" anchor="t" anchorCtr="0">
            <a:normAutofit fontScale="25000" lnSpcReduction="20000"/>
          </a:bodyPr>
          <a:lstStyle/>
          <a:p>
            <a:pPr marL="457200" lvl="1" indent="0" algn="l" rtl="0">
              <a:lnSpc>
                <a:spcPct val="120000"/>
              </a:lnSpc>
              <a:spcBef>
                <a:spcPts val="1100"/>
              </a:spcBef>
              <a:spcAft>
                <a:spcPts val="0"/>
              </a:spcAft>
              <a:buSzPts val="461"/>
              <a:buNone/>
            </a:pPr>
            <a:r>
              <a:rPr lang="en-US" sz="8000" b="1" dirty="0"/>
              <a:t>Sources of self-efficacy</a:t>
            </a:r>
          </a:p>
          <a:p>
            <a:pPr marL="457200" lvl="1" indent="0" algn="l" rtl="0">
              <a:lnSpc>
                <a:spcPct val="120000"/>
              </a:lnSpc>
              <a:spcBef>
                <a:spcPts val="1100"/>
              </a:spcBef>
              <a:spcAft>
                <a:spcPts val="0"/>
              </a:spcAft>
              <a:buSzPts val="461"/>
              <a:buNone/>
            </a:pPr>
            <a:r>
              <a:rPr lang="en-US" sz="8000" dirty="0"/>
              <a:t>Instead of being grouped into four factors (as hypothesized), the self-efficacy items were grouped into five factors: 1)  vicarious experiences, 2) reduction of stress, 3) social persuasion from community college personnel, 4) social persuasion from high school personnel,  and  5) attending transfer fairs</a:t>
            </a:r>
          </a:p>
          <a:p>
            <a:pPr marL="457200" lvl="1" indent="0" algn="l" rtl="0">
              <a:lnSpc>
                <a:spcPct val="120000"/>
              </a:lnSpc>
              <a:spcBef>
                <a:spcPts val="1100"/>
              </a:spcBef>
              <a:spcAft>
                <a:spcPts val="0"/>
              </a:spcAft>
              <a:buSzPts val="461"/>
              <a:buNone/>
            </a:pPr>
            <a:r>
              <a:rPr lang="en-US" sz="8000" dirty="0"/>
              <a:t>These five factors account for 53.2% of the variance in the correlation matrix. </a:t>
            </a:r>
          </a:p>
          <a:p>
            <a:pPr marL="457200" lvl="1" indent="0" algn="l" rtl="0">
              <a:lnSpc>
                <a:spcPct val="120000"/>
              </a:lnSpc>
              <a:spcBef>
                <a:spcPts val="1100"/>
              </a:spcBef>
              <a:spcAft>
                <a:spcPts val="0"/>
              </a:spcAft>
              <a:buSzPts val="461"/>
              <a:buNone/>
            </a:pPr>
            <a:r>
              <a:rPr lang="en-US" sz="8000" b="1" dirty="0"/>
              <a:t>Goal orientation</a:t>
            </a:r>
          </a:p>
          <a:p>
            <a:pPr marL="457200" lvl="1" indent="0" algn="l" rtl="0">
              <a:lnSpc>
                <a:spcPct val="120000"/>
              </a:lnSpc>
              <a:spcBef>
                <a:spcPts val="1100"/>
              </a:spcBef>
              <a:spcAft>
                <a:spcPts val="0"/>
              </a:spcAft>
              <a:buSzPts val="461"/>
              <a:buNone/>
            </a:pPr>
            <a:r>
              <a:rPr lang="en-US" sz="8000" dirty="0"/>
              <a:t>Four indicators were grouped into a single factor. This factor accounts for almost 60% of the variance in the correlation. An indicator was removed.</a:t>
            </a:r>
            <a:endParaRPr sz="2400" dirty="0">
              <a:latin typeface="Calibri"/>
              <a:ea typeface="Calibri"/>
              <a:cs typeface="Calibri"/>
              <a:sym typeface="Calibri"/>
            </a:endParaRPr>
          </a:p>
          <a:p>
            <a:pPr marL="800100" lvl="1" indent="-243458" algn="l" rtl="0">
              <a:lnSpc>
                <a:spcPct val="120000"/>
              </a:lnSpc>
              <a:spcBef>
                <a:spcPts val="1100"/>
              </a:spcBef>
              <a:spcAft>
                <a:spcPts val="0"/>
              </a:spcAft>
              <a:buSzPct val="92117"/>
              <a:buFont typeface="Arial"/>
              <a:buNone/>
            </a:pPr>
            <a:endParaRPr sz="2000" dirty="0">
              <a:latin typeface="Calibri"/>
              <a:ea typeface="Calibri"/>
              <a:cs typeface="Calibri"/>
              <a:sym typeface="Calibri"/>
            </a:endParaRPr>
          </a:p>
          <a:p>
            <a:pPr marL="971550" lvl="1" indent="-414908" algn="l" rtl="0">
              <a:lnSpc>
                <a:spcPct val="120000"/>
              </a:lnSpc>
              <a:spcBef>
                <a:spcPts val="1100"/>
              </a:spcBef>
              <a:spcAft>
                <a:spcPts val="0"/>
              </a:spcAft>
              <a:buSzPct val="92117"/>
              <a:buFont typeface="Arial"/>
              <a:buNone/>
            </a:pPr>
            <a:endParaRPr sz="2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38"/>
        <p:cNvGrpSpPr/>
        <p:nvPr/>
      </p:nvGrpSpPr>
      <p:grpSpPr>
        <a:xfrm>
          <a:off x="0" y="0"/>
          <a:ext cx="0" cy="0"/>
          <a:chOff x="0" y="0"/>
          <a:chExt cx="0" cy="0"/>
        </a:xfrm>
      </p:grpSpPr>
      <p:graphicFrame>
        <p:nvGraphicFramePr>
          <p:cNvPr id="339" name="Google Shape;339;p29"/>
          <p:cNvGraphicFramePr/>
          <p:nvPr>
            <p:extLst>
              <p:ext uri="{D42A27DB-BD31-4B8C-83A1-F6EECF244321}">
                <p14:modId xmlns:p14="http://schemas.microsoft.com/office/powerpoint/2010/main" val="3571938113"/>
              </p:ext>
            </p:extLst>
          </p:nvPr>
        </p:nvGraphicFramePr>
        <p:xfrm>
          <a:off x="4243723" y="691138"/>
          <a:ext cx="7935050" cy="6175136"/>
        </p:xfrm>
        <a:graphic>
          <a:graphicData uri="http://schemas.openxmlformats.org/drawingml/2006/table">
            <a:tbl>
              <a:tblPr firstRow="1" firstCol="1" bandRow="1">
                <a:noFill/>
                <a:tableStyleId>{BACDB61A-3FF0-45C9-BBC0-113D4F3EC8D1}</a:tableStyleId>
              </a:tblPr>
              <a:tblGrid>
                <a:gridCol w="2098175">
                  <a:extLst>
                    <a:ext uri="{9D8B030D-6E8A-4147-A177-3AD203B41FA5}">
                      <a16:colId xmlns:a16="http://schemas.microsoft.com/office/drawing/2014/main" val="20000"/>
                    </a:ext>
                  </a:extLst>
                </a:gridCol>
                <a:gridCol w="575575">
                  <a:extLst>
                    <a:ext uri="{9D8B030D-6E8A-4147-A177-3AD203B41FA5}">
                      <a16:colId xmlns:a16="http://schemas.microsoft.com/office/drawing/2014/main" val="20001"/>
                    </a:ext>
                  </a:extLst>
                </a:gridCol>
                <a:gridCol w="575575">
                  <a:extLst>
                    <a:ext uri="{9D8B030D-6E8A-4147-A177-3AD203B41FA5}">
                      <a16:colId xmlns:a16="http://schemas.microsoft.com/office/drawing/2014/main" val="20002"/>
                    </a:ext>
                  </a:extLst>
                </a:gridCol>
                <a:gridCol w="575575">
                  <a:extLst>
                    <a:ext uri="{9D8B030D-6E8A-4147-A177-3AD203B41FA5}">
                      <a16:colId xmlns:a16="http://schemas.microsoft.com/office/drawing/2014/main" val="20003"/>
                    </a:ext>
                  </a:extLst>
                </a:gridCol>
                <a:gridCol w="575575">
                  <a:extLst>
                    <a:ext uri="{9D8B030D-6E8A-4147-A177-3AD203B41FA5}">
                      <a16:colId xmlns:a16="http://schemas.microsoft.com/office/drawing/2014/main" val="20004"/>
                    </a:ext>
                  </a:extLst>
                </a:gridCol>
                <a:gridCol w="575575">
                  <a:extLst>
                    <a:ext uri="{9D8B030D-6E8A-4147-A177-3AD203B41FA5}">
                      <a16:colId xmlns:a16="http://schemas.microsoft.com/office/drawing/2014/main" val="20005"/>
                    </a:ext>
                  </a:extLst>
                </a:gridCol>
                <a:gridCol w="575575">
                  <a:extLst>
                    <a:ext uri="{9D8B030D-6E8A-4147-A177-3AD203B41FA5}">
                      <a16:colId xmlns:a16="http://schemas.microsoft.com/office/drawing/2014/main" val="20006"/>
                    </a:ext>
                  </a:extLst>
                </a:gridCol>
                <a:gridCol w="575575">
                  <a:extLst>
                    <a:ext uri="{9D8B030D-6E8A-4147-A177-3AD203B41FA5}">
                      <a16:colId xmlns:a16="http://schemas.microsoft.com/office/drawing/2014/main" val="20007"/>
                    </a:ext>
                  </a:extLst>
                </a:gridCol>
                <a:gridCol w="627900">
                  <a:extLst>
                    <a:ext uri="{9D8B030D-6E8A-4147-A177-3AD203B41FA5}">
                      <a16:colId xmlns:a16="http://schemas.microsoft.com/office/drawing/2014/main" val="20008"/>
                    </a:ext>
                  </a:extLst>
                </a:gridCol>
                <a:gridCol w="627900">
                  <a:extLst>
                    <a:ext uri="{9D8B030D-6E8A-4147-A177-3AD203B41FA5}">
                      <a16:colId xmlns:a16="http://schemas.microsoft.com/office/drawing/2014/main" val="20009"/>
                    </a:ext>
                  </a:extLst>
                </a:gridCol>
                <a:gridCol w="552050">
                  <a:extLst>
                    <a:ext uri="{9D8B030D-6E8A-4147-A177-3AD203B41FA5}">
                      <a16:colId xmlns:a16="http://schemas.microsoft.com/office/drawing/2014/main" val="20010"/>
                    </a:ext>
                  </a:extLst>
                </a:gridCol>
              </a:tblGrid>
              <a:tr h="693725">
                <a:tc rowSpan="2">
                  <a:txBody>
                    <a:bodyPr/>
                    <a:lstStyle/>
                    <a:p>
                      <a:pPr marL="0" marR="0" lvl="0" indent="0" algn="l" rtl="0">
                        <a:lnSpc>
                          <a:spcPct val="115000"/>
                        </a:lnSpc>
                        <a:spcBef>
                          <a:spcPts val="0"/>
                        </a:spcBef>
                        <a:spcAft>
                          <a:spcPts val="0"/>
                        </a:spcAft>
                        <a:buNone/>
                      </a:pPr>
                      <a:endParaRPr sz="1100" u="none" strike="noStrike" cap="none"/>
                    </a:p>
                    <a:p>
                      <a:pPr marL="0" marR="0" lvl="0" indent="0" algn="ctr" rtl="0">
                        <a:lnSpc>
                          <a:spcPct val="115000"/>
                        </a:lnSpc>
                        <a:spcBef>
                          <a:spcPts val="0"/>
                        </a:spcBef>
                        <a:spcAft>
                          <a:spcPts val="0"/>
                        </a:spcAft>
                        <a:buNone/>
                      </a:pPr>
                      <a:r>
                        <a:rPr lang="en-US" sz="1100" u="none" strike="noStrike" cap="none">
                          <a:solidFill>
                            <a:schemeClr val="dk1"/>
                          </a:solidFill>
                        </a:rPr>
                        <a:t>Items</a:t>
                      </a:r>
                      <a:endParaRPr sz="1100" u="none" strike="noStrike" cap="none">
                        <a:solidFill>
                          <a:schemeClr val="dk1"/>
                        </a:solidFill>
                        <a:latin typeface="Arial"/>
                        <a:ea typeface="Arial"/>
                        <a:cs typeface="Arial"/>
                        <a:sym typeface="Arial"/>
                      </a:endParaRPr>
                    </a:p>
                  </a:txBody>
                  <a:tcPr marL="67975" marR="67975" marT="0" marB="0"/>
                </a:tc>
                <a:tc gridSpan="2">
                  <a:txBody>
                    <a:bodyPr/>
                    <a:lstStyle/>
                    <a:p>
                      <a:pPr marL="0" marR="0" lvl="0" indent="0" algn="ctr" rtl="0">
                        <a:lnSpc>
                          <a:spcPct val="115000"/>
                        </a:lnSpc>
                        <a:spcBef>
                          <a:spcPts val="0"/>
                        </a:spcBef>
                        <a:spcAft>
                          <a:spcPts val="0"/>
                        </a:spcAft>
                        <a:buNone/>
                      </a:pPr>
                      <a:r>
                        <a:rPr lang="en-US" sz="1100" u="none" strike="noStrike" cap="none" dirty="0">
                          <a:solidFill>
                            <a:schemeClr val="dk1"/>
                          </a:solidFill>
                        </a:rPr>
                        <a:t>Goal Orientation</a:t>
                      </a:r>
                      <a:endParaRPr dirty="0"/>
                    </a:p>
                    <a:p>
                      <a:pPr marL="0" marR="0" lvl="0" indent="0" algn="ctr" rtl="0">
                        <a:lnSpc>
                          <a:spcPct val="115000"/>
                        </a:lnSpc>
                        <a:spcBef>
                          <a:spcPts val="0"/>
                        </a:spcBef>
                        <a:spcAft>
                          <a:spcPts val="0"/>
                        </a:spcAft>
                        <a:buNone/>
                      </a:pPr>
                      <a:r>
                        <a:rPr lang="en-US" sz="1100" b="1" u="none" strike="noStrike" cap="none" dirty="0">
                          <a:solidFill>
                            <a:schemeClr val="dk1"/>
                          </a:solidFill>
                          <a:latin typeface="Arial"/>
                          <a:ea typeface="Arial"/>
                          <a:cs typeface="Arial"/>
                          <a:sym typeface="Arial"/>
                        </a:rPr>
                        <a:t>ω</a:t>
                      </a:r>
                      <a:r>
                        <a:rPr lang="en-US" sz="1100" u="none" strike="noStrike" cap="none" dirty="0">
                          <a:solidFill>
                            <a:schemeClr val="dk1"/>
                          </a:solidFill>
                        </a:rPr>
                        <a:t>  = 0.88</a:t>
                      </a:r>
                      <a:endParaRPr sz="1100" u="none" strike="noStrike" cap="none" dirty="0">
                        <a:solidFill>
                          <a:schemeClr val="dk1"/>
                        </a:solidFill>
                      </a:endParaRPr>
                    </a:p>
                    <a:p>
                      <a:pPr marL="0" marR="0" lvl="0" indent="0" algn="ctr" rtl="0">
                        <a:lnSpc>
                          <a:spcPct val="115000"/>
                        </a:lnSpc>
                        <a:spcBef>
                          <a:spcPts val="0"/>
                        </a:spcBef>
                        <a:spcAft>
                          <a:spcPts val="0"/>
                        </a:spcAft>
                        <a:buNone/>
                      </a:pPr>
                      <a:endParaRPr sz="1100" u="none" strike="noStrike" cap="none" dirty="0">
                        <a:solidFill>
                          <a:schemeClr val="dk1"/>
                        </a:solidFill>
                        <a:latin typeface="Arial"/>
                        <a:ea typeface="Arial"/>
                        <a:cs typeface="Arial"/>
                        <a:sym typeface="Arial"/>
                      </a:endParaRPr>
                    </a:p>
                  </a:txBody>
                  <a:tcPr marL="67975" marR="67975" marT="0" marB="0"/>
                </a:tc>
                <a:tc hMerge="1">
                  <a:txBody>
                    <a:bodyPr/>
                    <a:lstStyle/>
                    <a:p>
                      <a:endParaRPr lang="en-US"/>
                    </a:p>
                  </a:txBody>
                  <a:tcPr/>
                </a:tc>
                <a:tc gridSpan="2">
                  <a:txBody>
                    <a:bodyPr/>
                    <a:lstStyle/>
                    <a:p>
                      <a:pPr marL="0" marR="0" lvl="0" indent="0" algn="ctr" rtl="0">
                        <a:lnSpc>
                          <a:spcPct val="115000"/>
                        </a:lnSpc>
                        <a:spcBef>
                          <a:spcPts val="0"/>
                        </a:spcBef>
                        <a:spcAft>
                          <a:spcPts val="0"/>
                        </a:spcAft>
                        <a:buNone/>
                      </a:pPr>
                      <a:r>
                        <a:rPr lang="en-US" sz="1100" u="none" strike="noStrike" cap="none" dirty="0">
                          <a:solidFill>
                            <a:schemeClr val="dk1"/>
                          </a:solidFill>
                        </a:rPr>
                        <a:t>Reduction</a:t>
                      </a:r>
                      <a:endParaRPr dirty="0"/>
                    </a:p>
                    <a:p>
                      <a:pPr marL="0" marR="0" lvl="0" indent="0" algn="ctr" rtl="0">
                        <a:lnSpc>
                          <a:spcPct val="115000"/>
                        </a:lnSpc>
                        <a:spcBef>
                          <a:spcPts val="0"/>
                        </a:spcBef>
                        <a:spcAft>
                          <a:spcPts val="0"/>
                        </a:spcAft>
                        <a:buNone/>
                      </a:pPr>
                      <a:r>
                        <a:rPr lang="en-US" sz="1100" u="none" strike="noStrike" cap="none" dirty="0">
                          <a:solidFill>
                            <a:schemeClr val="dk1"/>
                          </a:solidFill>
                        </a:rPr>
                        <a:t>Stress</a:t>
                      </a:r>
                      <a:endParaRPr dirty="0"/>
                    </a:p>
                    <a:p>
                      <a:pPr marL="0" marR="0" lvl="0" indent="0" algn="ctr" rtl="0">
                        <a:lnSpc>
                          <a:spcPct val="115000"/>
                        </a:lnSpc>
                        <a:spcBef>
                          <a:spcPts val="0"/>
                        </a:spcBef>
                        <a:spcAft>
                          <a:spcPts val="0"/>
                        </a:spcAft>
                        <a:buNone/>
                      </a:pPr>
                      <a:r>
                        <a:rPr lang="en-US" sz="1100" b="1" u="none" strike="noStrike" cap="none" dirty="0">
                          <a:solidFill>
                            <a:schemeClr val="dk1"/>
                          </a:solidFill>
                          <a:latin typeface="Arial"/>
                          <a:ea typeface="Arial"/>
                          <a:cs typeface="Arial"/>
                          <a:sym typeface="Arial"/>
                        </a:rPr>
                        <a:t>ω</a:t>
                      </a:r>
                      <a:r>
                        <a:rPr lang="en-US" sz="1100" u="none" strike="noStrike" cap="none" dirty="0">
                          <a:solidFill>
                            <a:schemeClr val="dk1"/>
                          </a:solidFill>
                        </a:rPr>
                        <a:t>  = 0.74</a:t>
                      </a:r>
                      <a:endParaRPr sz="1100" u="none" strike="noStrike" cap="none" dirty="0">
                        <a:solidFill>
                          <a:schemeClr val="dk1"/>
                        </a:solidFill>
                      </a:endParaRPr>
                    </a:p>
                  </a:txBody>
                  <a:tcPr marL="67975" marR="67975" marT="0" marB="0"/>
                </a:tc>
                <a:tc hMerge="1">
                  <a:txBody>
                    <a:bodyPr/>
                    <a:lstStyle/>
                    <a:p>
                      <a:endParaRPr lang="en-US"/>
                    </a:p>
                  </a:txBody>
                  <a:tcPr/>
                </a:tc>
                <a:tc gridSpan="2">
                  <a:txBody>
                    <a:bodyPr/>
                    <a:lstStyle/>
                    <a:p>
                      <a:pPr marL="0" marR="0" lvl="0" indent="0" algn="ctr" rtl="0">
                        <a:lnSpc>
                          <a:spcPct val="115000"/>
                        </a:lnSpc>
                        <a:spcBef>
                          <a:spcPts val="0"/>
                        </a:spcBef>
                        <a:spcAft>
                          <a:spcPts val="0"/>
                        </a:spcAft>
                        <a:buNone/>
                      </a:pPr>
                      <a:r>
                        <a:rPr lang="en-US" sz="1100" u="none" strike="noStrike" cap="none" dirty="0">
                          <a:solidFill>
                            <a:schemeClr val="dk1"/>
                          </a:solidFill>
                        </a:rPr>
                        <a:t>Advisor</a:t>
                      </a:r>
                      <a:endParaRPr dirty="0"/>
                    </a:p>
                    <a:p>
                      <a:pPr marL="0" marR="0" lvl="0" indent="0" algn="ctr" rtl="0">
                        <a:lnSpc>
                          <a:spcPct val="115000"/>
                        </a:lnSpc>
                        <a:spcBef>
                          <a:spcPts val="0"/>
                        </a:spcBef>
                        <a:spcAft>
                          <a:spcPts val="0"/>
                        </a:spcAft>
                        <a:buNone/>
                      </a:pPr>
                      <a:r>
                        <a:rPr lang="en-US" sz="1100" b="1" u="none" strike="noStrike" cap="none" dirty="0">
                          <a:solidFill>
                            <a:schemeClr val="dk1"/>
                          </a:solidFill>
                          <a:latin typeface="Arial"/>
                          <a:ea typeface="Arial"/>
                          <a:cs typeface="Arial"/>
                          <a:sym typeface="Arial"/>
                        </a:rPr>
                        <a:t>ω</a:t>
                      </a:r>
                      <a:r>
                        <a:rPr lang="en-US" sz="1100" u="none" strike="noStrike" cap="none" dirty="0">
                          <a:solidFill>
                            <a:schemeClr val="dk1"/>
                          </a:solidFill>
                        </a:rPr>
                        <a:t>  = 0.84</a:t>
                      </a:r>
                      <a:endParaRPr sz="1100" u="none" strike="noStrike" cap="none" dirty="0">
                        <a:solidFill>
                          <a:schemeClr val="dk1"/>
                        </a:solidFill>
                        <a:latin typeface="Arial"/>
                        <a:ea typeface="Arial"/>
                        <a:cs typeface="Arial"/>
                        <a:sym typeface="Arial"/>
                      </a:endParaRPr>
                    </a:p>
                    <a:p>
                      <a:pPr marL="0" marR="0" lvl="0" indent="0" algn="ctr" rtl="0">
                        <a:lnSpc>
                          <a:spcPct val="115000"/>
                        </a:lnSpc>
                        <a:spcBef>
                          <a:spcPts val="0"/>
                        </a:spcBef>
                        <a:spcAft>
                          <a:spcPts val="0"/>
                        </a:spcAft>
                        <a:buNone/>
                      </a:pPr>
                      <a:endParaRPr sz="1100" u="none" strike="noStrike" cap="none" dirty="0">
                        <a:solidFill>
                          <a:schemeClr val="dk1"/>
                        </a:solidFill>
                        <a:latin typeface="Arial"/>
                        <a:ea typeface="Arial"/>
                        <a:cs typeface="Arial"/>
                        <a:sym typeface="Arial"/>
                      </a:endParaRPr>
                    </a:p>
                  </a:txBody>
                  <a:tcPr marL="67975" marR="67975" marT="0" marB="0"/>
                </a:tc>
                <a:tc hMerge="1">
                  <a:txBody>
                    <a:bodyPr/>
                    <a:lstStyle/>
                    <a:p>
                      <a:endParaRPr lang="en-US"/>
                    </a:p>
                  </a:txBody>
                  <a:tcPr/>
                </a:tc>
                <a:tc gridSpan="2">
                  <a:txBody>
                    <a:bodyPr/>
                    <a:lstStyle/>
                    <a:p>
                      <a:pPr marL="0" marR="0" lvl="0" indent="0" algn="ctr" rtl="0">
                        <a:lnSpc>
                          <a:spcPct val="115000"/>
                        </a:lnSpc>
                        <a:spcBef>
                          <a:spcPts val="0"/>
                        </a:spcBef>
                        <a:spcAft>
                          <a:spcPts val="0"/>
                        </a:spcAft>
                        <a:buNone/>
                      </a:pPr>
                      <a:r>
                        <a:rPr lang="en-US" sz="1100" u="none" strike="noStrike" cap="none" dirty="0">
                          <a:solidFill>
                            <a:schemeClr val="dk1"/>
                          </a:solidFill>
                        </a:rPr>
                        <a:t>Vicarious Experiences</a:t>
                      </a:r>
                      <a:endParaRPr dirty="0"/>
                    </a:p>
                    <a:p>
                      <a:pPr marL="0" marR="0" lvl="0" indent="0" algn="ctr" rtl="0">
                        <a:lnSpc>
                          <a:spcPct val="115000"/>
                        </a:lnSpc>
                        <a:spcBef>
                          <a:spcPts val="0"/>
                        </a:spcBef>
                        <a:spcAft>
                          <a:spcPts val="0"/>
                        </a:spcAft>
                        <a:buNone/>
                      </a:pPr>
                      <a:r>
                        <a:rPr lang="en-US" sz="1100" b="1" u="none" strike="noStrike" cap="none" dirty="0">
                          <a:solidFill>
                            <a:schemeClr val="dk1"/>
                          </a:solidFill>
                          <a:latin typeface="Arial"/>
                          <a:ea typeface="Arial"/>
                          <a:cs typeface="Arial"/>
                          <a:sym typeface="Arial"/>
                        </a:rPr>
                        <a:t>ω</a:t>
                      </a:r>
                      <a:r>
                        <a:rPr lang="en-US" sz="1100" u="none" strike="noStrike" cap="none" dirty="0">
                          <a:solidFill>
                            <a:schemeClr val="dk1"/>
                          </a:solidFill>
                        </a:rPr>
                        <a:t>  = 0.70</a:t>
                      </a:r>
                      <a:endParaRPr sz="1100" u="none" strike="noStrike" cap="none" dirty="0">
                        <a:solidFill>
                          <a:schemeClr val="dk1"/>
                        </a:solidFill>
                        <a:latin typeface="Arial"/>
                        <a:ea typeface="Arial"/>
                        <a:cs typeface="Arial"/>
                        <a:sym typeface="Arial"/>
                      </a:endParaRPr>
                    </a:p>
                  </a:txBody>
                  <a:tcPr marL="67975" marR="67975" marT="0" marB="0"/>
                </a:tc>
                <a:tc hMerge="1">
                  <a:txBody>
                    <a:bodyPr/>
                    <a:lstStyle/>
                    <a:p>
                      <a:endParaRPr lang="en-US"/>
                    </a:p>
                  </a:txBody>
                  <a:tcPr/>
                </a:tc>
                <a:tc gridSpan="2">
                  <a:txBody>
                    <a:bodyPr/>
                    <a:lstStyle/>
                    <a:p>
                      <a:pPr marL="0" marR="0" lvl="0" indent="0" algn="ctr" rtl="0">
                        <a:lnSpc>
                          <a:spcPct val="115000"/>
                        </a:lnSpc>
                        <a:spcBef>
                          <a:spcPts val="0"/>
                        </a:spcBef>
                        <a:spcAft>
                          <a:spcPts val="0"/>
                        </a:spcAft>
                        <a:buNone/>
                      </a:pPr>
                      <a:r>
                        <a:rPr lang="en-US" sz="1100" u="none" strike="noStrike" cap="none" dirty="0">
                          <a:solidFill>
                            <a:schemeClr val="dk1"/>
                          </a:solidFill>
                        </a:rPr>
                        <a:t>Transfer Fairs</a:t>
                      </a:r>
                      <a:endParaRPr dirty="0"/>
                    </a:p>
                    <a:p>
                      <a:pPr marL="0" marR="0" lvl="0" indent="0" algn="ctr" rtl="0">
                        <a:lnSpc>
                          <a:spcPct val="115000"/>
                        </a:lnSpc>
                        <a:spcBef>
                          <a:spcPts val="0"/>
                        </a:spcBef>
                        <a:spcAft>
                          <a:spcPts val="0"/>
                        </a:spcAft>
                        <a:buNone/>
                      </a:pPr>
                      <a:r>
                        <a:rPr lang="en-US" sz="1100" b="1" u="none" strike="noStrike" cap="none" dirty="0">
                          <a:solidFill>
                            <a:schemeClr val="dk1"/>
                          </a:solidFill>
                          <a:latin typeface="Arial"/>
                          <a:ea typeface="Arial"/>
                          <a:cs typeface="Arial"/>
                          <a:sym typeface="Arial"/>
                        </a:rPr>
                        <a:t>ω</a:t>
                      </a:r>
                      <a:r>
                        <a:rPr lang="en-US" sz="1100" u="none" strike="noStrike" cap="none" dirty="0">
                          <a:solidFill>
                            <a:schemeClr val="dk1"/>
                          </a:solidFill>
                        </a:rPr>
                        <a:t>  = 0.81</a:t>
                      </a:r>
                      <a:endParaRPr sz="1100" u="none" strike="noStrike" cap="none" dirty="0">
                        <a:solidFill>
                          <a:schemeClr val="dk1"/>
                        </a:solidFill>
                      </a:endParaRPr>
                    </a:p>
                    <a:p>
                      <a:pPr marL="0" marR="0" lvl="0" indent="0" algn="ctr" rtl="0">
                        <a:lnSpc>
                          <a:spcPct val="115000"/>
                        </a:lnSpc>
                        <a:spcBef>
                          <a:spcPts val="0"/>
                        </a:spcBef>
                        <a:spcAft>
                          <a:spcPts val="0"/>
                        </a:spcAft>
                        <a:buNone/>
                      </a:pPr>
                      <a:endParaRPr sz="1100" u="none" strike="noStrike" cap="none" dirty="0">
                        <a:solidFill>
                          <a:schemeClr val="dk1"/>
                        </a:solidFill>
                        <a:latin typeface="Arial"/>
                        <a:ea typeface="Arial"/>
                        <a:cs typeface="Arial"/>
                        <a:sym typeface="Arial"/>
                      </a:endParaRPr>
                    </a:p>
                    <a:p>
                      <a:pPr marL="0" marR="0" lvl="0" indent="0" algn="ctr" rtl="0">
                        <a:lnSpc>
                          <a:spcPct val="115000"/>
                        </a:lnSpc>
                        <a:spcBef>
                          <a:spcPts val="0"/>
                        </a:spcBef>
                        <a:spcAft>
                          <a:spcPts val="0"/>
                        </a:spcAft>
                        <a:buNone/>
                      </a:pPr>
                      <a:endParaRPr sz="1100" u="none" strike="noStrike" cap="none" dirty="0">
                        <a:solidFill>
                          <a:schemeClr val="dk1"/>
                        </a:solidFill>
                        <a:latin typeface="Arial"/>
                        <a:ea typeface="Arial"/>
                        <a:cs typeface="Arial"/>
                        <a:sym typeface="Arial"/>
                      </a:endParaRPr>
                    </a:p>
                  </a:txBody>
                  <a:tcPr marL="67975" marR="67975" marT="0" marB="0"/>
                </a:tc>
                <a:tc hMerge="1">
                  <a:txBody>
                    <a:bodyPr/>
                    <a:lstStyle/>
                    <a:p>
                      <a:endParaRPr lang="en-US"/>
                    </a:p>
                  </a:txBody>
                  <a:tcPr/>
                </a:tc>
                <a:extLst>
                  <a:ext uri="{0D108BD9-81ED-4DB2-BD59-A6C34878D82A}">
                    <a16:rowId xmlns:a16="http://schemas.microsoft.com/office/drawing/2014/main" val="10000"/>
                  </a:ext>
                </a:extLst>
              </a:tr>
              <a:tr h="339325">
                <a:tc vMerge="1">
                  <a:txBody>
                    <a:bodyPr/>
                    <a:lstStyle/>
                    <a:p>
                      <a:endParaRPr lang="en-US"/>
                    </a:p>
                  </a:txBody>
                  <a:tcPr/>
                </a:tc>
                <a:tc>
                  <a:txBody>
                    <a:bodyPr/>
                    <a:lstStyle/>
                    <a:p>
                      <a:pPr marL="0" marR="0" lvl="0" indent="0" algn="ctr" rtl="0">
                        <a:lnSpc>
                          <a:spcPct val="115000"/>
                        </a:lnSpc>
                        <a:spcBef>
                          <a:spcPts val="0"/>
                        </a:spcBef>
                        <a:spcAft>
                          <a:spcPts val="0"/>
                        </a:spcAft>
                        <a:buNone/>
                      </a:pPr>
                      <a:r>
                        <a:rPr lang="en-US" sz="900" u="none" strike="noStrike" cap="none"/>
                        <a:t>Loading</a:t>
                      </a:r>
                      <a:endParaRPr sz="9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S.E.</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900" u="none" strike="noStrike" cap="none"/>
                        <a:t>Loading</a:t>
                      </a:r>
                      <a:endParaRPr sz="9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S.E.</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900" u="none" strike="noStrike" cap="none"/>
                        <a:t>Loading</a:t>
                      </a:r>
                      <a:endParaRPr sz="9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S.E.</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900" u="none" strike="noStrike" cap="none"/>
                        <a:t>Loading</a:t>
                      </a:r>
                      <a:endParaRPr sz="9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S.E.</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900" u="none" strike="noStrike" cap="none"/>
                        <a:t>Loading</a:t>
                      </a:r>
                      <a:endParaRPr sz="9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S.E.</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1"/>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Selected major for a 4-yr degree</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0.749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0.013</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2"/>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Have academic plan for transferring</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0.694</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0.015</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3"/>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Plan to submit college applications</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0.837</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0.010</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4"/>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Seeing oneself attending college</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0.814</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0.011</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5"/>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Completing gen ed facilitates transfer</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0.620</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0.018</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6"/>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Colleges’ websites facilitate understanding</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0.573</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7"/>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Taking advanced math facilitates transfer</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0.515</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0.021</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8"/>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Attending small classes reduced concerns</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0.548</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0.020</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09"/>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Attending CC prepares for college</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0.588</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0"/>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Understanding transfer policies help</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0.718</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0.016</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1"/>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Talked to friends about transferring</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 </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 </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0.791</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0.015</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2"/>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Academic advisor convinced being prepared</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0.809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0.013</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3"/>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Faculty member convinced being prepared</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0.782</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0.016</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4"/>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Talked to friends about transferring</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0.626</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5"/>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Have friends who transferred</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0.583</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0.020</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6"/>
                  </a:ext>
                </a:extLst>
              </a:tr>
              <a:tr h="277575">
                <a:tc>
                  <a:txBody>
                    <a:bodyPr/>
                    <a:lstStyle/>
                    <a:p>
                      <a:pPr marL="0" marR="0" lvl="0" indent="0" algn="l" rtl="0">
                        <a:lnSpc>
                          <a:spcPct val="115000"/>
                        </a:lnSpc>
                        <a:spcBef>
                          <a:spcPts val="0"/>
                        </a:spcBef>
                        <a:spcAft>
                          <a:spcPts val="0"/>
                        </a:spcAft>
                        <a:buNone/>
                      </a:pPr>
                      <a:r>
                        <a:rPr lang="en-US" sz="900" u="none" strike="noStrike" cap="none">
                          <a:solidFill>
                            <a:schemeClr val="dk1"/>
                          </a:solidFill>
                        </a:rPr>
                        <a:t>Have friends at 4yr college want to transfer</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0.558</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0.021</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7"/>
                  </a:ext>
                </a:extLst>
              </a:tr>
              <a:tr h="166775">
                <a:tc>
                  <a:txBody>
                    <a:bodyPr/>
                    <a:lstStyle/>
                    <a:p>
                      <a:pPr marL="0" marR="0" lvl="0" indent="0" algn="l" rtl="0">
                        <a:lnSpc>
                          <a:spcPct val="115000"/>
                        </a:lnSpc>
                        <a:spcBef>
                          <a:spcPts val="0"/>
                        </a:spcBef>
                        <a:spcAft>
                          <a:spcPts val="0"/>
                        </a:spcAft>
                        <a:buNone/>
                      </a:pPr>
                      <a:r>
                        <a:rPr lang="en-US" sz="900" u="none" strike="noStrike" cap="none">
                          <a:solidFill>
                            <a:schemeClr val="dk1"/>
                          </a:solidFill>
                        </a:rPr>
                        <a:t>Friends believe I can transfer</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0.673</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0.019</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8"/>
                  </a:ext>
                </a:extLst>
              </a:tr>
              <a:tr h="317500">
                <a:tc>
                  <a:txBody>
                    <a:bodyPr/>
                    <a:lstStyle/>
                    <a:p>
                      <a:pPr marL="0" marR="0" lvl="0" indent="0" algn="l" rtl="0">
                        <a:lnSpc>
                          <a:spcPct val="115000"/>
                        </a:lnSpc>
                        <a:spcBef>
                          <a:spcPts val="0"/>
                        </a:spcBef>
                        <a:spcAft>
                          <a:spcPts val="0"/>
                        </a:spcAft>
                        <a:buNone/>
                      </a:pPr>
                      <a:r>
                        <a:rPr lang="en-US" sz="900" u="none" strike="noStrike" cap="none">
                          <a:solidFill>
                            <a:schemeClr val="dk1"/>
                          </a:solidFill>
                        </a:rPr>
                        <a:t>Have attended transfer fairs</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0.777</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0.020</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19"/>
                  </a:ext>
                </a:extLst>
              </a:tr>
              <a:tr h="317500">
                <a:tc>
                  <a:txBody>
                    <a:bodyPr/>
                    <a:lstStyle/>
                    <a:p>
                      <a:pPr marL="0" marR="0" lvl="0" indent="0" algn="l" rtl="0">
                        <a:lnSpc>
                          <a:spcPct val="115000"/>
                        </a:lnSpc>
                        <a:spcBef>
                          <a:spcPts val="0"/>
                        </a:spcBef>
                        <a:spcAft>
                          <a:spcPts val="0"/>
                        </a:spcAft>
                        <a:buNone/>
                      </a:pPr>
                      <a:r>
                        <a:rPr lang="en-US" sz="900" u="none" strike="noStrike" cap="none">
                          <a:solidFill>
                            <a:schemeClr val="dk1"/>
                          </a:solidFill>
                        </a:rPr>
                        <a:t>Attending transfer fairs helped feel prepared</a:t>
                      </a:r>
                      <a:endParaRPr sz="1100" u="none" strike="noStrike" cap="none">
                        <a:solidFill>
                          <a:schemeClr val="dk1"/>
                        </a:solidFill>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0.887</a:t>
                      </a:r>
                      <a:endParaRPr sz="1100" u="none" strike="noStrike" cap="none">
                        <a:latin typeface="Arial"/>
                        <a:ea typeface="Arial"/>
                        <a:cs typeface="Arial"/>
                        <a:sym typeface="Arial"/>
                      </a:endParaRPr>
                    </a:p>
                  </a:txBody>
                  <a:tcPr marL="67975" marR="67975" marT="0" marB="0"/>
                </a:tc>
                <a:tc>
                  <a:txBody>
                    <a:bodyPr/>
                    <a:lstStyle/>
                    <a:p>
                      <a:pPr marL="0" marR="0" lvl="0" indent="0" algn="ctr" rtl="0">
                        <a:lnSpc>
                          <a:spcPct val="115000"/>
                        </a:lnSpc>
                        <a:spcBef>
                          <a:spcPts val="0"/>
                        </a:spcBef>
                        <a:spcAft>
                          <a:spcPts val="0"/>
                        </a:spcAft>
                        <a:buNone/>
                      </a:pPr>
                      <a:r>
                        <a:rPr lang="en-US" sz="1100" u="none" strike="noStrike" cap="none"/>
                        <a:t>0.020</a:t>
                      </a:r>
                      <a:endParaRPr sz="1100" u="none" strike="noStrike" cap="none">
                        <a:latin typeface="Arial"/>
                        <a:ea typeface="Arial"/>
                        <a:cs typeface="Arial"/>
                        <a:sym typeface="Arial"/>
                      </a:endParaRPr>
                    </a:p>
                  </a:txBody>
                  <a:tcPr marL="67975" marR="67975" marT="0" marB="0"/>
                </a:tc>
                <a:extLst>
                  <a:ext uri="{0D108BD9-81ED-4DB2-BD59-A6C34878D82A}">
                    <a16:rowId xmlns:a16="http://schemas.microsoft.com/office/drawing/2014/main" val="10020"/>
                  </a:ext>
                </a:extLst>
              </a:tr>
              <a:tr h="442375">
                <a:tc gridSpan="11">
                  <a:txBody>
                    <a:bodyPr/>
                    <a:lstStyle/>
                    <a:p>
                      <a:pPr marL="0" marR="0" lvl="0" indent="0" algn="l" rtl="0">
                        <a:lnSpc>
                          <a:spcPct val="115000"/>
                        </a:lnSpc>
                        <a:spcBef>
                          <a:spcPts val="0"/>
                        </a:spcBef>
                        <a:spcAft>
                          <a:spcPts val="0"/>
                        </a:spcAft>
                        <a:buNone/>
                      </a:pPr>
                      <a:r>
                        <a:rPr lang="en-US" sz="1000" u="none" strike="noStrike" cap="none" dirty="0"/>
                        <a:t> </a:t>
                      </a:r>
                      <a:endParaRPr sz="1100" u="none" strike="noStrike" cap="none" dirty="0">
                        <a:solidFill>
                          <a:schemeClr val="dk1"/>
                        </a:solidFill>
                      </a:endParaRPr>
                    </a:p>
                    <a:p>
                      <a:pPr marL="0" marR="0" lvl="0" indent="0" algn="l" rtl="0">
                        <a:lnSpc>
                          <a:spcPct val="115000"/>
                        </a:lnSpc>
                        <a:spcBef>
                          <a:spcPts val="0"/>
                        </a:spcBef>
                        <a:spcAft>
                          <a:spcPts val="0"/>
                        </a:spcAft>
                        <a:buNone/>
                      </a:pPr>
                      <a:r>
                        <a:rPr lang="en-US" sz="1000" u="none" strike="noStrike" cap="none" dirty="0">
                          <a:solidFill>
                            <a:schemeClr val="dk1"/>
                          </a:solidFill>
                        </a:rPr>
                        <a:t>X</a:t>
                      </a:r>
                      <a:r>
                        <a:rPr lang="en-US" sz="1000" u="none" strike="noStrike" cap="none" baseline="30000" dirty="0">
                          <a:solidFill>
                            <a:schemeClr val="dk1"/>
                          </a:solidFill>
                        </a:rPr>
                        <a:t>2</a:t>
                      </a:r>
                      <a:r>
                        <a:rPr lang="en-US" sz="1000" u="none" strike="noStrike" cap="none" dirty="0">
                          <a:solidFill>
                            <a:schemeClr val="dk1"/>
                          </a:solidFill>
                        </a:rPr>
                        <a:t>  =  660.06,  </a:t>
                      </a:r>
                      <a:r>
                        <a:rPr lang="en-US" sz="1000" u="none" strike="noStrike" cap="none" dirty="0" err="1">
                          <a:solidFill>
                            <a:schemeClr val="dk1"/>
                          </a:solidFill>
                        </a:rPr>
                        <a:t>df</a:t>
                      </a:r>
                      <a:r>
                        <a:rPr lang="en-US" sz="1000" u="none" strike="noStrike" cap="none" dirty="0">
                          <a:solidFill>
                            <a:schemeClr val="dk1"/>
                          </a:solidFill>
                        </a:rPr>
                        <a:t> = 139;  p  = 0.00;  RMSEA = 0 .046  CI</a:t>
                      </a:r>
                      <a:r>
                        <a:rPr lang="en-US" sz="1000" u="none" strike="noStrike" cap="none" baseline="-25000" dirty="0">
                          <a:solidFill>
                            <a:schemeClr val="dk1"/>
                          </a:solidFill>
                        </a:rPr>
                        <a:t>90</a:t>
                      </a:r>
                      <a:r>
                        <a:rPr lang="en-US" sz="1000" u="none" strike="noStrike" cap="none" dirty="0">
                          <a:solidFill>
                            <a:schemeClr val="dk1"/>
                          </a:solidFill>
                        </a:rPr>
                        <a:t> = [[0.042, 0.049];  CFI = 0.958. ; TLI = 0.948 ; SMR = 0.037 </a:t>
                      </a:r>
                      <a:endParaRPr sz="1100" u="none" strike="noStrike" cap="none" dirty="0">
                        <a:solidFill>
                          <a:schemeClr val="dk1"/>
                        </a:solidFill>
                        <a:latin typeface="Arial"/>
                        <a:ea typeface="Arial"/>
                        <a:cs typeface="Arial"/>
                        <a:sym typeface="Arial"/>
                      </a:endParaRPr>
                    </a:p>
                  </a:txBody>
                  <a:tcPr marL="67975" marR="67975"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21"/>
                  </a:ext>
                </a:extLst>
              </a:tr>
            </a:tbl>
          </a:graphicData>
        </a:graphic>
      </p:graphicFrame>
      <p:sp>
        <p:nvSpPr>
          <p:cNvPr id="340" name="Google Shape;340;p29"/>
          <p:cNvSpPr txBox="1">
            <a:spLocks noGrp="1"/>
          </p:cNvSpPr>
          <p:nvPr>
            <p:ph type="title"/>
          </p:nvPr>
        </p:nvSpPr>
        <p:spPr>
          <a:xfrm>
            <a:off x="510168" y="1"/>
            <a:ext cx="11171663" cy="691138"/>
          </a:xfrm>
          <a:prstGeom prst="rect">
            <a:avLst/>
          </a:prstGeom>
          <a:noFill/>
          <a:ln>
            <a:noFill/>
          </a:ln>
        </p:spPr>
        <p:txBody>
          <a:bodyPr spcFirstLastPara="1" wrap="square" lIns="91425" tIns="45700" rIns="91425" bIns="45700" anchor="t" anchorCtr="0">
            <a:normAutofit fontScale="90000"/>
          </a:bodyPr>
          <a:lstStyle/>
          <a:p>
            <a:pPr marL="0" lvl="0" indent="0" algn="ctr" rtl="0">
              <a:lnSpc>
                <a:spcPct val="100000"/>
              </a:lnSpc>
              <a:spcBef>
                <a:spcPts val="0"/>
              </a:spcBef>
              <a:spcAft>
                <a:spcPts val="0"/>
              </a:spcAft>
              <a:buClr>
                <a:schemeClr val="dk1"/>
              </a:buClr>
              <a:buSzPct val="50000"/>
              <a:buNone/>
            </a:pPr>
            <a:r>
              <a:rPr lang="en-US" sz="4000" dirty="0"/>
              <a:t>Confirmatory Factor Analysis</a:t>
            </a:r>
            <a:endParaRPr dirty="0"/>
          </a:p>
        </p:txBody>
      </p:sp>
      <p:sp>
        <p:nvSpPr>
          <p:cNvPr id="341" name="Google Shape;341;p29"/>
          <p:cNvSpPr txBox="1">
            <a:spLocks noGrp="1"/>
          </p:cNvSpPr>
          <p:nvPr>
            <p:ph type="body" idx="1"/>
          </p:nvPr>
        </p:nvSpPr>
        <p:spPr>
          <a:xfrm>
            <a:off x="159488" y="691138"/>
            <a:ext cx="3912782" cy="6016168"/>
          </a:xfrm>
          <a:prstGeom prst="rect">
            <a:avLst/>
          </a:prstGeom>
          <a:noFill/>
          <a:ln>
            <a:noFill/>
          </a:ln>
        </p:spPr>
        <p:txBody>
          <a:bodyPr spcFirstLastPara="1" wrap="square" lIns="91425" tIns="45700" rIns="91425" bIns="45700" anchor="t" anchorCtr="0">
            <a:normAutofit/>
          </a:bodyPr>
          <a:lstStyle/>
          <a:p>
            <a:pPr marL="0" marR="0" lvl="0" indent="-8062" algn="l" rtl="0">
              <a:lnSpc>
                <a:spcPct val="120000"/>
              </a:lnSpc>
              <a:spcBef>
                <a:spcPts val="0"/>
              </a:spcBef>
              <a:spcAft>
                <a:spcPts val="0"/>
              </a:spcAft>
              <a:buSzPts val="1693"/>
              <a:buChar char="•"/>
            </a:pPr>
            <a:r>
              <a:rPr lang="en-US" sz="1800" dirty="0"/>
              <a:t>The confirmatory factor analysis supports the use of the 19 items as valid indicators of the constructs. The loading of each item in the factor is above the recommended value of 0.5 (Brown, 2015). </a:t>
            </a:r>
          </a:p>
          <a:p>
            <a:pPr marL="0" marR="0" lvl="0" indent="-8062" algn="l" rtl="0">
              <a:lnSpc>
                <a:spcPct val="120000"/>
              </a:lnSpc>
              <a:spcBef>
                <a:spcPts val="0"/>
              </a:spcBef>
              <a:spcAft>
                <a:spcPts val="0"/>
              </a:spcAft>
              <a:buSzPts val="1693"/>
              <a:buChar char="•"/>
            </a:pPr>
            <a:endParaRPr lang="en-US" sz="2400" dirty="0">
              <a:latin typeface="Calibri"/>
              <a:ea typeface="Calibri"/>
              <a:cs typeface="Calibri"/>
              <a:sym typeface="Calibri"/>
            </a:endParaRPr>
          </a:p>
          <a:p>
            <a:pPr marL="0" marR="0" lvl="0" indent="-8062" algn="l" rtl="0">
              <a:lnSpc>
                <a:spcPct val="120000"/>
              </a:lnSpc>
              <a:spcBef>
                <a:spcPts val="0"/>
              </a:spcBef>
              <a:spcAft>
                <a:spcPts val="0"/>
              </a:spcAft>
              <a:buSzPts val="1693"/>
              <a:buChar char="•"/>
            </a:pPr>
            <a:r>
              <a:rPr lang="en-US" sz="1800" dirty="0"/>
              <a:t>Judging by the omega indicator (ω) (Raykov, 2009), each factor has a high degree of reliability, ranging from 0.70, as in the case of vicarious experiences, to 0.88 as in the case of goal orientation</a:t>
            </a:r>
          </a:p>
          <a:p>
            <a:pPr marL="0" marR="0" lvl="0" indent="-8062" algn="l" rtl="0">
              <a:lnSpc>
                <a:spcPct val="120000"/>
              </a:lnSpc>
              <a:spcBef>
                <a:spcPts val="0"/>
              </a:spcBef>
              <a:spcAft>
                <a:spcPts val="0"/>
              </a:spcAft>
              <a:buSzPts val="1693"/>
              <a:buChar char="•"/>
            </a:pPr>
            <a:endParaRPr lang="en-US" sz="2400" dirty="0">
              <a:latin typeface="Calibri"/>
              <a:cs typeface="Calibri"/>
              <a:sym typeface="Calibri"/>
            </a:endParaRPr>
          </a:p>
          <a:p>
            <a:pPr marL="0" marR="0" lvl="0" indent="-8062" algn="l" rtl="0">
              <a:lnSpc>
                <a:spcPct val="120000"/>
              </a:lnSpc>
              <a:spcBef>
                <a:spcPts val="0"/>
              </a:spcBef>
              <a:spcAft>
                <a:spcPts val="0"/>
              </a:spcAft>
              <a:buSzPts val="1693"/>
              <a:buChar char="•"/>
            </a:pPr>
            <a:r>
              <a:rPr lang="en-US" sz="1800" dirty="0"/>
              <a:t>The fit indicators support the model as a viable representation of the data.</a:t>
            </a:r>
            <a:endParaRPr sz="2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0"/>
          <p:cNvSpPr txBox="1">
            <a:spLocks noGrp="1"/>
          </p:cNvSpPr>
          <p:nvPr>
            <p:ph type="title"/>
          </p:nvPr>
        </p:nvSpPr>
        <p:spPr>
          <a:xfrm>
            <a:off x="209297" y="1007600"/>
            <a:ext cx="7105903" cy="9573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SzPts val="5500"/>
              <a:buNone/>
            </a:pPr>
            <a:r>
              <a:rPr lang="en-US" sz="4400" dirty="0"/>
              <a:t>Main research question:</a:t>
            </a:r>
            <a:endParaRPr dirty="0"/>
          </a:p>
        </p:txBody>
      </p:sp>
      <p:sp>
        <p:nvSpPr>
          <p:cNvPr id="349" name="Google Shape;349;p30"/>
          <p:cNvSpPr txBox="1">
            <a:spLocks noGrp="1"/>
          </p:cNvSpPr>
          <p:nvPr>
            <p:ph type="body" idx="1"/>
          </p:nvPr>
        </p:nvSpPr>
        <p:spPr>
          <a:xfrm>
            <a:off x="209297" y="2096429"/>
            <a:ext cx="7265391" cy="3753971"/>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US" sz="3200" b="0" i="0" u="none" strike="noStrike" cap="none" dirty="0">
                <a:solidFill>
                  <a:srgbClr val="000000"/>
                </a:solidFill>
                <a:latin typeface="Calibri"/>
                <a:ea typeface="Calibri"/>
                <a:cs typeface="Calibri"/>
                <a:sym typeface="Calibri"/>
              </a:rPr>
              <a:t>What is the impact of self-efficacy on goal orientation among community college students?</a:t>
            </a:r>
          </a:p>
          <a:p>
            <a:pPr marL="0" marR="0" lvl="0" indent="0" algn="l" rtl="0">
              <a:lnSpc>
                <a:spcPct val="100000"/>
              </a:lnSpc>
              <a:spcBef>
                <a:spcPts val="0"/>
              </a:spcBef>
              <a:spcAft>
                <a:spcPts val="0"/>
              </a:spcAft>
              <a:buNone/>
            </a:pPr>
            <a:endParaRPr lang="en-US" sz="3200" dirty="0">
              <a:solidFill>
                <a:srgbClr val="000000"/>
              </a:solidFill>
              <a:latin typeface="Calibri"/>
              <a:ea typeface="Calibri"/>
              <a:cs typeface="Calibri"/>
              <a:sym typeface="Calibri"/>
            </a:endParaRPr>
          </a:p>
          <a:p>
            <a:pPr marL="0" marR="0" lvl="0" indent="0" algn="l" rtl="0">
              <a:lnSpc>
                <a:spcPct val="100000"/>
              </a:lnSpc>
              <a:spcBef>
                <a:spcPts val="0"/>
              </a:spcBef>
              <a:spcAft>
                <a:spcPts val="0"/>
              </a:spcAft>
              <a:buNone/>
            </a:pPr>
            <a:r>
              <a:rPr lang="en-US" sz="3200" b="0" i="0" u="none" strike="noStrike" cap="none" dirty="0">
                <a:solidFill>
                  <a:srgbClr val="000000"/>
                </a:solidFill>
                <a:latin typeface="Calibri"/>
                <a:ea typeface="Calibri"/>
                <a:cs typeface="Calibri"/>
                <a:sym typeface="Calibri"/>
              </a:rPr>
              <a:t>Does the impact vary by self-efficacy component?</a:t>
            </a:r>
          </a:p>
          <a:p>
            <a:pPr marL="0" lvl="0" indent="0" algn="l" rtl="0">
              <a:lnSpc>
                <a:spcPct val="115000"/>
              </a:lnSpc>
              <a:spcBef>
                <a:spcPts val="1100"/>
              </a:spcBef>
              <a:spcAft>
                <a:spcPts val="1100"/>
              </a:spcAft>
              <a:buSzPts val="2100"/>
              <a:buNone/>
            </a:pPr>
            <a:endParaRPr dirty="0"/>
          </a:p>
        </p:txBody>
      </p:sp>
      <p:pic>
        <p:nvPicPr>
          <p:cNvPr id="350" name="Google Shape;350;p30" descr="Close-up of question mark on a hardwood floor against a wall"/>
          <p:cNvPicPr preferRelativeResize="0"/>
          <p:nvPr/>
        </p:nvPicPr>
        <p:blipFill rotWithShape="1">
          <a:blip r:embed="rId3">
            <a:alphaModFix/>
          </a:blip>
          <a:srcRect l="14" r="53215"/>
          <a:stretch/>
        </p:blipFill>
        <p:spPr>
          <a:xfrm>
            <a:off x="7824577" y="10"/>
            <a:ext cx="6512547" cy="685798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55"/>
        <p:cNvGrpSpPr/>
        <p:nvPr/>
      </p:nvGrpSpPr>
      <p:grpSpPr>
        <a:xfrm>
          <a:off x="0" y="0"/>
          <a:ext cx="0" cy="0"/>
          <a:chOff x="0" y="0"/>
          <a:chExt cx="0" cy="0"/>
        </a:xfrm>
      </p:grpSpPr>
      <p:sp>
        <p:nvSpPr>
          <p:cNvPr id="356" name="Google Shape;356;p31"/>
          <p:cNvSpPr txBox="1">
            <a:spLocks noGrp="1"/>
          </p:cNvSpPr>
          <p:nvPr>
            <p:ph type="title"/>
          </p:nvPr>
        </p:nvSpPr>
        <p:spPr>
          <a:xfrm>
            <a:off x="746831" y="343316"/>
            <a:ext cx="11003280" cy="574382"/>
          </a:xfrm>
          <a:prstGeom prst="rect">
            <a:avLst/>
          </a:prstGeom>
          <a:noFill/>
          <a:ln>
            <a:noFill/>
          </a:ln>
        </p:spPr>
        <p:txBody>
          <a:bodyPr spcFirstLastPara="1" wrap="square" lIns="0" tIns="0" rIns="0" bIns="0" anchor="t" anchorCtr="0">
            <a:normAutofit/>
          </a:bodyPr>
          <a:lstStyle/>
          <a:p>
            <a:pPr marL="0" lvl="0" indent="0" algn="ctr" rtl="0">
              <a:lnSpc>
                <a:spcPct val="90000"/>
              </a:lnSpc>
              <a:spcBef>
                <a:spcPts val="0"/>
              </a:spcBef>
              <a:spcAft>
                <a:spcPts val="0"/>
              </a:spcAft>
              <a:buSzPts val="5500"/>
              <a:buNone/>
            </a:pPr>
            <a:r>
              <a:rPr lang="en-US" sz="3200" dirty="0"/>
              <a:t>Impact of self-efficacy on goal orientation </a:t>
            </a:r>
            <a:endParaRPr sz="2800" dirty="0"/>
          </a:p>
        </p:txBody>
      </p:sp>
      <p:sp>
        <p:nvSpPr>
          <p:cNvPr id="357" name="Google Shape;357;p31"/>
          <p:cNvSpPr txBox="1">
            <a:spLocks noGrp="1"/>
          </p:cNvSpPr>
          <p:nvPr>
            <p:ph type="body" idx="1"/>
          </p:nvPr>
        </p:nvSpPr>
        <p:spPr>
          <a:xfrm>
            <a:off x="146300" y="1190846"/>
            <a:ext cx="5641200" cy="5521053"/>
          </a:xfrm>
          <a:prstGeom prst="rect">
            <a:avLst/>
          </a:prstGeom>
          <a:noFill/>
          <a:ln>
            <a:noFill/>
          </a:ln>
        </p:spPr>
        <p:txBody>
          <a:bodyPr spcFirstLastPara="1" wrap="square" lIns="0" tIns="0" rIns="0" bIns="0" anchor="t" anchorCtr="0">
            <a:normAutofit/>
          </a:bodyPr>
          <a:lstStyle/>
          <a:p>
            <a:pPr marL="457200" lvl="0" indent="-361950" algn="l" rtl="0">
              <a:lnSpc>
                <a:spcPct val="115000"/>
              </a:lnSpc>
              <a:spcBef>
                <a:spcPts val="0"/>
              </a:spcBef>
              <a:spcAft>
                <a:spcPts val="0"/>
              </a:spcAft>
              <a:buSzPts val="2100"/>
              <a:buChar char="•"/>
            </a:pPr>
            <a:r>
              <a:rPr lang="en-US" sz="1800" dirty="0"/>
              <a:t>The model is a viable representation of the impact of self-efficacy on goal orientation. With the sole exception of chi-square, all congruence indices “fit indices” are excellent.</a:t>
            </a:r>
          </a:p>
          <a:p>
            <a:pPr lvl="1">
              <a:spcBef>
                <a:spcPts val="0"/>
              </a:spcBef>
              <a:buChar char="•"/>
            </a:pPr>
            <a:r>
              <a:rPr lang="en-US" sz="1600" dirty="0"/>
              <a:t>It explains nearly 40% of the variance in goal clarity.</a:t>
            </a:r>
            <a:endParaRPr dirty="0"/>
          </a:p>
          <a:p>
            <a:pPr marL="457200" lvl="0" indent="-361950" algn="l" rtl="0">
              <a:lnSpc>
                <a:spcPct val="115000"/>
              </a:lnSpc>
              <a:spcBef>
                <a:spcPts val="0"/>
              </a:spcBef>
              <a:spcAft>
                <a:spcPts val="0"/>
              </a:spcAft>
              <a:buSzPts val="2100"/>
              <a:buChar char="•"/>
            </a:pPr>
            <a:endParaRPr lang="en-US" sz="1600" dirty="0"/>
          </a:p>
          <a:p>
            <a:pPr marL="457200" lvl="0" indent="-361950" algn="l" rtl="0">
              <a:lnSpc>
                <a:spcPct val="115000"/>
              </a:lnSpc>
              <a:spcBef>
                <a:spcPts val="0"/>
              </a:spcBef>
              <a:spcAft>
                <a:spcPts val="0"/>
              </a:spcAft>
              <a:buSzPts val="2100"/>
              <a:buChar char="•"/>
            </a:pPr>
            <a:r>
              <a:rPr lang="en-US" sz="1800" dirty="0">
                <a:effectLst/>
                <a:latin typeface="Times New Roman" panose="02020603050405020304" pitchFamily="18" charset="0"/>
                <a:ea typeface="Times New Roman" panose="02020603050405020304" pitchFamily="18" charset="0"/>
              </a:rPr>
              <a:t>The effects range from a negligibly negative effect from transfer fair experiences (β = -.057), to a moderate high effect originating from reduction of stress (β = 0.393).</a:t>
            </a:r>
            <a:r>
              <a:rPr lang="en-US" sz="1050" dirty="0">
                <a:effectLst/>
              </a:rPr>
              <a:t> </a:t>
            </a:r>
            <a:endParaRPr lang="en-US" sz="1200" dirty="0"/>
          </a:p>
          <a:p>
            <a:pPr marL="457200" lvl="0" indent="-361950" algn="l" rtl="0">
              <a:lnSpc>
                <a:spcPct val="115000"/>
              </a:lnSpc>
              <a:spcBef>
                <a:spcPts val="0"/>
              </a:spcBef>
              <a:spcAft>
                <a:spcPts val="0"/>
              </a:spcAft>
              <a:buSzPts val="2100"/>
              <a:buChar char="•"/>
            </a:pPr>
            <a:endParaRPr lang="en-US" sz="1600" dirty="0"/>
          </a:p>
          <a:p>
            <a:pPr marL="457200" lvl="0" indent="-361950" algn="l" rtl="0">
              <a:lnSpc>
                <a:spcPct val="115000"/>
              </a:lnSpc>
              <a:spcBef>
                <a:spcPts val="0"/>
              </a:spcBef>
              <a:spcAft>
                <a:spcPts val="0"/>
              </a:spcAft>
              <a:buSzPts val="2100"/>
              <a:buChar char="•"/>
            </a:pPr>
            <a:r>
              <a:rPr lang="en-US" sz="1800" dirty="0">
                <a:effectLst/>
                <a:latin typeface="Times New Roman" panose="02020603050405020304" pitchFamily="18" charset="0"/>
                <a:ea typeface="Times New Roman" panose="02020603050405020304" pitchFamily="18" charset="0"/>
              </a:rPr>
              <a:t>Social persuasion from community college advisors &amp; professors had a positive but small effect on goal orientation (β = 0.204), so did vicarious experiences (β = 0.155). </a:t>
            </a:r>
          </a:p>
          <a:p>
            <a:pPr marL="457200" lvl="0" indent="-361950" algn="l" rtl="0">
              <a:lnSpc>
                <a:spcPct val="115000"/>
              </a:lnSpc>
              <a:spcBef>
                <a:spcPts val="0"/>
              </a:spcBef>
              <a:spcAft>
                <a:spcPts val="0"/>
              </a:spcAft>
              <a:buSzPts val="2100"/>
              <a:buChar char="•"/>
            </a:pPr>
            <a:r>
              <a:rPr lang="en-US" sz="1800" dirty="0">
                <a:effectLst/>
                <a:latin typeface="Times New Roman" panose="02020603050405020304" pitchFamily="18" charset="0"/>
                <a:ea typeface="Times New Roman" panose="02020603050405020304" pitchFamily="18" charset="0"/>
              </a:rPr>
              <a:t>Each source of </a:t>
            </a:r>
            <a:r>
              <a:rPr lang="en-US" sz="1800" dirty="0">
                <a:latin typeface="Times New Roman" panose="02020603050405020304" pitchFamily="18" charset="0"/>
                <a:ea typeface="Times New Roman" panose="02020603050405020304" pitchFamily="18" charset="0"/>
              </a:rPr>
              <a:t>transfer self-efficacy has a unique impact on goal orientation; however, each source is positively correlated.</a:t>
            </a:r>
            <a:endParaRPr lang="en-US" sz="1800" dirty="0">
              <a:effectLst/>
              <a:latin typeface="Times New Roman" panose="02020603050405020304" pitchFamily="18" charset="0"/>
              <a:ea typeface="Times New Roman" panose="02020603050405020304" pitchFamily="18" charset="0"/>
            </a:endParaRPr>
          </a:p>
        </p:txBody>
      </p:sp>
      <p:pic>
        <p:nvPicPr>
          <p:cNvPr id="358" name="Google Shape;358;p31" descr="A diagram of a diagram&#10;&#10;Description automatically generated"/>
          <p:cNvPicPr preferRelativeResize="0">
            <a:picLocks noGrp="1"/>
          </p:cNvPicPr>
          <p:nvPr>
            <p:ph type="body" idx="2"/>
          </p:nvPr>
        </p:nvPicPr>
        <p:blipFill rotWithShape="1">
          <a:blip r:embed="rId3">
            <a:alphaModFix/>
          </a:blip>
          <a:srcRect/>
          <a:stretch/>
        </p:blipFill>
        <p:spPr>
          <a:xfrm>
            <a:off x="5986130" y="1068080"/>
            <a:ext cx="6205870" cy="541851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2"/>
          <p:cNvSpPr txBox="1">
            <a:spLocks noGrp="1"/>
          </p:cNvSpPr>
          <p:nvPr>
            <p:ph type="title"/>
          </p:nvPr>
        </p:nvSpPr>
        <p:spPr>
          <a:xfrm>
            <a:off x="572493" y="238540"/>
            <a:ext cx="11018520" cy="771553"/>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100000"/>
              </a:lnSpc>
              <a:spcBef>
                <a:spcPts val="0"/>
              </a:spcBef>
              <a:spcAft>
                <a:spcPts val="0"/>
              </a:spcAft>
              <a:buClr>
                <a:schemeClr val="dk1"/>
              </a:buClr>
              <a:buSzPts val="1800"/>
              <a:buNone/>
            </a:pPr>
            <a:r>
              <a:rPr lang="en-US" sz="5400" dirty="0"/>
              <a:t>Conclusions</a:t>
            </a:r>
            <a:endParaRPr dirty="0"/>
          </a:p>
        </p:txBody>
      </p:sp>
      <p:sp>
        <p:nvSpPr>
          <p:cNvPr id="365" name="Google Shape;365;p32"/>
          <p:cNvSpPr txBox="1">
            <a:spLocks noGrp="1"/>
          </p:cNvSpPr>
          <p:nvPr>
            <p:ph type="body" idx="1"/>
          </p:nvPr>
        </p:nvSpPr>
        <p:spPr>
          <a:xfrm>
            <a:off x="76199" y="1187525"/>
            <a:ext cx="7526080" cy="5348938"/>
          </a:xfrm>
          <a:prstGeom prst="rect">
            <a:avLst/>
          </a:prstGeom>
          <a:noFill/>
          <a:ln>
            <a:noFill/>
          </a:ln>
        </p:spPr>
        <p:txBody>
          <a:bodyPr spcFirstLastPara="1" wrap="square" lIns="91425" tIns="45700" rIns="91425" bIns="45700" anchor="t" anchorCtr="0">
            <a:noAutofit/>
          </a:bodyPr>
          <a:lstStyle/>
          <a:p>
            <a:pPr marL="285750" marR="0" indent="-285750">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Goal orientation towards transfer is based on having an academic plan, being proactive in obtaining academic skills, as well as having decided on the major to pursue. Seeing themselves attending college is another key manifestation of clarity of transfer goals among community college students.</a:t>
            </a:r>
          </a:p>
          <a:p>
            <a:pPr marL="285750" marR="0" indent="-285750">
              <a:buFont typeface="Arial" panose="020B0604020202020204" pitchFamily="34" charset="0"/>
              <a:buChar char="•"/>
            </a:pPr>
            <a:r>
              <a:rPr lang="en-US" sz="1800" kern="100" dirty="0">
                <a:latin typeface="Aptos" panose="020B0004020202020204" pitchFamily="34" charset="0"/>
                <a:ea typeface="Aptos" panose="020B0004020202020204" pitchFamily="34" charset="0"/>
                <a:cs typeface="Times New Roman" panose="02020603050405020304" pitchFamily="18" charset="0"/>
              </a:rPr>
              <a:t>Self-efficacy is key in shaping goal orientation among community college students. All sources of self-efficacy are shaped by empowering experiences at the community college (e.g., h</a:t>
            </a:r>
            <a:r>
              <a:rPr lang="en-US" sz="1800" dirty="0"/>
              <a:t>aving friends who were successful in transferring to college (vicarious experiences), as well as being exposed to professors and advisors who validate one's ability to transfer (social persuasion) </a:t>
            </a:r>
          </a:p>
          <a:p>
            <a:pPr marL="285750" marR="0" indent="-285750">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Clear institutional agreements that facilitate an understanding of transfer policies, and how to meet them (reduction of stress) are key in ensuring students can achieve their transfer goals. </a:t>
            </a:r>
            <a:endParaRPr lang="en-US" sz="1800" dirty="0"/>
          </a:p>
          <a:p>
            <a:pPr marL="0" lvl="0" indent="0" algn="l" rtl="0">
              <a:lnSpc>
                <a:spcPct val="120000"/>
              </a:lnSpc>
              <a:spcBef>
                <a:spcPts val="1000"/>
              </a:spcBef>
              <a:spcAft>
                <a:spcPts val="0"/>
              </a:spcAft>
              <a:buSzPts val="1566"/>
              <a:buNone/>
            </a:pPr>
            <a:endParaRPr sz="1500" dirty="0"/>
          </a:p>
        </p:txBody>
      </p:sp>
      <p:pic>
        <p:nvPicPr>
          <p:cNvPr id="366" name="Google Shape;366;p32" descr="Una pared pintada con una flecha y una diana"/>
          <p:cNvPicPr preferRelativeResize="0"/>
          <p:nvPr/>
        </p:nvPicPr>
        <p:blipFill rotWithShape="1">
          <a:blip r:embed="rId3">
            <a:alphaModFix/>
          </a:blip>
          <a:srcRect l="31214" r="-3" b="-3"/>
          <a:stretch/>
        </p:blipFill>
        <p:spPr>
          <a:xfrm>
            <a:off x="7944025" y="1187525"/>
            <a:ext cx="4171776" cy="52627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4"/>
          <p:cNvSpPr txBox="1">
            <a:spLocks noGrp="1"/>
          </p:cNvSpPr>
          <p:nvPr>
            <p:ph type="title"/>
          </p:nvPr>
        </p:nvSpPr>
        <p:spPr>
          <a:xfrm>
            <a:off x="502821" y="313841"/>
            <a:ext cx="8640000" cy="9573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SzPts val="5500"/>
              <a:buNone/>
            </a:pPr>
            <a:r>
              <a:rPr lang="en-US"/>
              <a:t>Agenda</a:t>
            </a:r>
            <a:endParaRPr/>
          </a:p>
        </p:txBody>
      </p:sp>
      <p:sp>
        <p:nvSpPr>
          <p:cNvPr id="87" name="Google Shape;87;p14"/>
          <p:cNvSpPr txBox="1">
            <a:spLocks noGrp="1"/>
          </p:cNvSpPr>
          <p:nvPr>
            <p:ph type="body" idx="1"/>
          </p:nvPr>
        </p:nvSpPr>
        <p:spPr>
          <a:xfrm>
            <a:off x="94025" y="1203000"/>
            <a:ext cx="6274200" cy="5372400"/>
          </a:xfrm>
          <a:prstGeom prst="rect">
            <a:avLst/>
          </a:prstGeom>
          <a:noFill/>
          <a:ln>
            <a:noFill/>
          </a:ln>
        </p:spPr>
        <p:txBody>
          <a:bodyPr spcFirstLastPara="1" wrap="square" lIns="0" tIns="0" rIns="0" bIns="0" anchor="t" anchorCtr="0">
            <a:noAutofit/>
          </a:bodyPr>
          <a:lstStyle/>
          <a:p>
            <a:pPr marL="457200" lvl="0" indent="-349250" algn="l" rtl="0">
              <a:lnSpc>
                <a:spcPct val="115000"/>
              </a:lnSpc>
              <a:spcBef>
                <a:spcPts val="0"/>
              </a:spcBef>
              <a:spcAft>
                <a:spcPts val="0"/>
              </a:spcAft>
              <a:buSzPts val="1900"/>
              <a:buAutoNum type="arabicPeriod"/>
            </a:pPr>
            <a:r>
              <a:rPr lang="en-US" sz="1600" dirty="0" err="1">
                <a:latin typeface="Barlow"/>
                <a:ea typeface="Barlow"/>
                <a:cs typeface="Barlow"/>
                <a:sym typeface="Barlow"/>
              </a:rPr>
              <a:t>Introducción</a:t>
            </a:r>
            <a:endParaRPr sz="1900" dirty="0"/>
          </a:p>
          <a:p>
            <a:pPr marL="914400" lvl="1" indent="-349250" algn="l" rtl="0">
              <a:lnSpc>
                <a:spcPct val="115000"/>
              </a:lnSpc>
              <a:spcBef>
                <a:spcPts val="0"/>
              </a:spcBef>
              <a:spcAft>
                <a:spcPts val="0"/>
              </a:spcAft>
              <a:buSzPts val="1900"/>
              <a:buAutoNum type="arabicPeriod"/>
            </a:pPr>
            <a:r>
              <a:rPr lang="en-US" sz="1600" dirty="0">
                <a:latin typeface="Barlow"/>
                <a:ea typeface="Barlow"/>
                <a:cs typeface="Barlow"/>
                <a:sym typeface="Barlow"/>
              </a:rPr>
              <a:t>Títulos </a:t>
            </a:r>
            <a:r>
              <a:rPr lang="en-US" sz="1600" dirty="0" err="1">
                <a:latin typeface="Barlow"/>
                <a:ea typeface="Barlow"/>
                <a:cs typeface="Barlow"/>
                <a:sym typeface="Barlow"/>
              </a:rPr>
              <a:t>en</a:t>
            </a:r>
            <a:r>
              <a:rPr lang="en-US" sz="1600" dirty="0">
                <a:latin typeface="Barlow"/>
                <a:ea typeface="Barlow"/>
                <a:cs typeface="Barlow"/>
                <a:sym typeface="Barlow"/>
              </a:rPr>
              <a:t> </a:t>
            </a:r>
            <a:r>
              <a:rPr lang="en-US" sz="1600" dirty="0" err="1">
                <a:latin typeface="Barlow"/>
                <a:ea typeface="Barlow"/>
                <a:cs typeface="Barlow"/>
                <a:sym typeface="Barlow"/>
              </a:rPr>
              <a:t>educación</a:t>
            </a:r>
            <a:r>
              <a:rPr lang="en-US" sz="1600" dirty="0">
                <a:latin typeface="Barlow"/>
                <a:ea typeface="Barlow"/>
                <a:cs typeface="Barlow"/>
                <a:sym typeface="Barlow"/>
              </a:rPr>
              <a:t> superior </a:t>
            </a:r>
            <a:r>
              <a:rPr lang="en-US" sz="1600" dirty="0" err="1">
                <a:latin typeface="Barlow"/>
                <a:ea typeface="Barlow"/>
                <a:cs typeface="Barlow"/>
                <a:sym typeface="Barlow"/>
              </a:rPr>
              <a:t>en</a:t>
            </a:r>
            <a:r>
              <a:rPr lang="en-US" sz="1600" dirty="0">
                <a:latin typeface="Barlow"/>
                <a:ea typeface="Barlow"/>
                <a:cs typeface="Barlow"/>
                <a:sym typeface="Barlow"/>
              </a:rPr>
              <a:t> </a:t>
            </a:r>
            <a:r>
              <a:rPr lang="en-US" sz="1600" dirty="0" err="1">
                <a:latin typeface="Barlow"/>
                <a:ea typeface="Barlow"/>
                <a:cs typeface="Barlow"/>
                <a:sym typeface="Barlow"/>
              </a:rPr>
              <a:t>los</a:t>
            </a:r>
            <a:r>
              <a:rPr lang="en-US" sz="1600" dirty="0">
                <a:latin typeface="Barlow"/>
                <a:ea typeface="Barlow"/>
                <a:cs typeface="Barlow"/>
                <a:sym typeface="Barlow"/>
              </a:rPr>
              <a:t> EEUU</a:t>
            </a:r>
            <a:endParaRPr sz="1900" dirty="0"/>
          </a:p>
          <a:p>
            <a:pPr marL="914400" lvl="1" indent="-349250" algn="l" rtl="0">
              <a:lnSpc>
                <a:spcPct val="115000"/>
              </a:lnSpc>
              <a:spcBef>
                <a:spcPts val="0"/>
              </a:spcBef>
              <a:spcAft>
                <a:spcPts val="0"/>
              </a:spcAft>
              <a:buSzPts val="1900"/>
              <a:buAutoNum type="arabicPeriod"/>
            </a:pPr>
            <a:r>
              <a:rPr lang="en-US" sz="1600" dirty="0">
                <a:latin typeface="Barlow"/>
                <a:ea typeface="Barlow"/>
                <a:cs typeface="Barlow"/>
                <a:sym typeface="Barlow"/>
              </a:rPr>
              <a:t>El </a:t>
            </a:r>
            <a:r>
              <a:rPr lang="en-US" sz="1600" dirty="0" err="1">
                <a:latin typeface="Barlow"/>
                <a:ea typeface="Barlow"/>
                <a:cs typeface="Barlow"/>
                <a:sym typeface="Barlow"/>
              </a:rPr>
              <a:t>contexto</a:t>
            </a:r>
            <a:r>
              <a:rPr lang="en-US" sz="1600" dirty="0">
                <a:latin typeface="Barlow"/>
                <a:ea typeface="Barlow"/>
                <a:cs typeface="Barlow"/>
                <a:sym typeface="Barlow"/>
              </a:rPr>
              <a:t> y </a:t>
            </a:r>
            <a:r>
              <a:rPr lang="en-US" sz="1600" dirty="0" err="1">
                <a:latin typeface="Barlow"/>
                <a:ea typeface="Barlow"/>
                <a:cs typeface="Barlow"/>
                <a:sym typeface="Barlow"/>
              </a:rPr>
              <a:t>el</a:t>
            </a:r>
            <a:r>
              <a:rPr lang="en-US" sz="1600" dirty="0">
                <a:latin typeface="Barlow"/>
                <a:ea typeface="Barlow"/>
                <a:cs typeface="Barlow"/>
                <a:sym typeface="Barlow"/>
              </a:rPr>
              <a:t> </a:t>
            </a:r>
            <a:r>
              <a:rPr lang="en-US" sz="1600" dirty="0" err="1">
                <a:latin typeface="Barlow"/>
                <a:ea typeface="Barlow"/>
                <a:cs typeface="Barlow"/>
                <a:sym typeface="Barlow"/>
              </a:rPr>
              <a:t>problema</a:t>
            </a:r>
            <a:endParaRPr sz="1900" dirty="0"/>
          </a:p>
          <a:p>
            <a:pPr marL="914400" lvl="1" indent="-349250" algn="l" rtl="0">
              <a:lnSpc>
                <a:spcPct val="115000"/>
              </a:lnSpc>
              <a:spcBef>
                <a:spcPts val="0"/>
              </a:spcBef>
              <a:spcAft>
                <a:spcPts val="0"/>
              </a:spcAft>
              <a:buSzPts val="1900"/>
              <a:buAutoNum type="arabicPeriod"/>
            </a:pPr>
            <a:r>
              <a:rPr lang="en-US" sz="1600" dirty="0" err="1">
                <a:latin typeface="Barlow"/>
                <a:ea typeface="Barlow"/>
                <a:cs typeface="Barlow"/>
                <a:sym typeface="Barlow"/>
              </a:rPr>
              <a:t>Preguntas</a:t>
            </a:r>
            <a:r>
              <a:rPr lang="en-US" sz="1600" dirty="0">
                <a:latin typeface="Barlow"/>
                <a:ea typeface="Barlow"/>
                <a:cs typeface="Barlow"/>
                <a:sym typeface="Barlow"/>
              </a:rPr>
              <a:t> de </a:t>
            </a:r>
            <a:r>
              <a:rPr lang="en-US" sz="1600" dirty="0" err="1">
                <a:latin typeface="Barlow"/>
                <a:ea typeface="Barlow"/>
                <a:cs typeface="Barlow"/>
                <a:sym typeface="Barlow"/>
              </a:rPr>
              <a:t>investigación</a:t>
            </a:r>
            <a:endParaRPr sz="1900" dirty="0"/>
          </a:p>
          <a:p>
            <a:pPr marL="457200" lvl="0" indent="-349250" algn="l" rtl="0">
              <a:lnSpc>
                <a:spcPct val="115000"/>
              </a:lnSpc>
              <a:spcBef>
                <a:spcPts val="0"/>
              </a:spcBef>
              <a:spcAft>
                <a:spcPts val="0"/>
              </a:spcAft>
              <a:buSzPts val="1900"/>
              <a:buAutoNum type="arabicPeriod"/>
            </a:pPr>
            <a:r>
              <a:rPr lang="en-US" sz="1600" dirty="0" err="1">
                <a:latin typeface="Barlow"/>
                <a:ea typeface="Barlow"/>
                <a:cs typeface="Barlow"/>
                <a:sym typeface="Barlow"/>
              </a:rPr>
              <a:t>Modelos</a:t>
            </a:r>
            <a:r>
              <a:rPr lang="en-US" sz="1600" dirty="0">
                <a:latin typeface="Barlow"/>
                <a:ea typeface="Barlow"/>
                <a:cs typeface="Barlow"/>
                <a:sym typeface="Barlow"/>
              </a:rPr>
              <a:t> </a:t>
            </a:r>
            <a:r>
              <a:rPr lang="en-US" sz="1600" dirty="0" err="1">
                <a:latin typeface="Barlow"/>
                <a:ea typeface="Barlow"/>
                <a:cs typeface="Barlow"/>
                <a:sym typeface="Barlow"/>
              </a:rPr>
              <a:t>conceptuales</a:t>
            </a:r>
            <a:endParaRPr sz="1900" dirty="0"/>
          </a:p>
          <a:p>
            <a:pPr marL="914400" lvl="1" indent="-349250" algn="l" rtl="0">
              <a:lnSpc>
                <a:spcPct val="115000"/>
              </a:lnSpc>
              <a:spcBef>
                <a:spcPts val="0"/>
              </a:spcBef>
              <a:spcAft>
                <a:spcPts val="0"/>
              </a:spcAft>
              <a:buSzPts val="1900"/>
              <a:buAutoNum type="arabicPeriod"/>
            </a:pPr>
            <a:r>
              <a:rPr lang="en-US" sz="1600" dirty="0" err="1">
                <a:latin typeface="Barlow"/>
                <a:ea typeface="Barlow"/>
                <a:cs typeface="Barlow"/>
                <a:sym typeface="Barlow"/>
              </a:rPr>
              <a:t>Modelo</a:t>
            </a:r>
            <a:r>
              <a:rPr lang="en-US" sz="1600" dirty="0">
                <a:latin typeface="Barlow"/>
                <a:ea typeface="Barlow"/>
                <a:cs typeface="Barlow"/>
                <a:sym typeface="Barlow"/>
              </a:rPr>
              <a:t> de </a:t>
            </a:r>
            <a:r>
              <a:rPr lang="en-US" sz="1600" dirty="0" err="1">
                <a:latin typeface="Barlow"/>
                <a:ea typeface="Barlow"/>
                <a:cs typeface="Barlow"/>
                <a:sym typeface="Barlow"/>
              </a:rPr>
              <a:t>autoeficacia</a:t>
            </a:r>
            <a:r>
              <a:rPr lang="en-US" sz="1600" dirty="0">
                <a:latin typeface="Barlow"/>
                <a:ea typeface="Barlow"/>
                <a:cs typeface="Barlow"/>
                <a:sym typeface="Barlow"/>
              </a:rPr>
              <a:t> </a:t>
            </a:r>
            <a:r>
              <a:rPr lang="en-US" sz="1600" dirty="0" err="1">
                <a:latin typeface="Barlow"/>
                <a:ea typeface="Barlow"/>
                <a:cs typeface="Barlow"/>
                <a:sym typeface="Barlow"/>
              </a:rPr>
              <a:t>en</a:t>
            </a:r>
            <a:r>
              <a:rPr lang="en-US" sz="1600" dirty="0">
                <a:latin typeface="Barlow"/>
                <a:ea typeface="Barlow"/>
                <a:cs typeface="Barlow"/>
                <a:sym typeface="Barlow"/>
              </a:rPr>
              <a:t> </a:t>
            </a:r>
            <a:r>
              <a:rPr lang="en-US" sz="1600" dirty="0" err="1">
                <a:latin typeface="Barlow"/>
                <a:ea typeface="Barlow"/>
                <a:cs typeface="Barlow"/>
                <a:sym typeface="Barlow"/>
              </a:rPr>
              <a:t>transferirse</a:t>
            </a:r>
            <a:r>
              <a:rPr lang="en-US" sz="1600" dirty="0">
                <a:latin typeface="Barlow"/>
                <a:ea typeface="Barlow"/>
                <a:cs typeface="Barlow"/>
                <a:sym typeface="Barlow"/>
              </a:rPr>
              <a:t> a la </a:t>
            </a:r>
            <a:r>
              <a:rPr lang="en-US" sz="1600" dirty="0" err="1">
                <a:latin typeface="Barlow"/>
                <a:ea typeface="Barlow"/>
                <a:cs typeface="Barlow"/>
                <a:sym typeface="Barlow"/>
              </a:rPr>
              <a:t>universidad</a:t>
            </a:r>
            <a:r>
              <a:rPr lang="en-US" sz="1600" dirty="0">
                <a:latin typeface="Barlow"/>
                <a:ea typeface="Barlow"/>
                <a:cs typeface="Barlow"/>
                <a:sym typeface="Barlow"/>
              </a:rPr>
              <a:t> (Buenaflor, 2021)</a:t>
            </a:r>
            <a:endParaRPr sz="1900" dirty="0"/>
          </a:p>
          <a:p>
            <a:pPr marL="914400" lvl="1" indent="-349250" algn="l" rtl="0">
              <a:lnSpc>
                <a:spcPct val="115000"/>
              </a:lnSpc>
              <a:spcBef>
                <a:spcPts val="0"/>
              </a:spcBef>
              <a:spcAft>
                <a:spcPts val="0"/>
              </a:spcAft>
              <a:buSzPts val="1900"/>
              <a:buAutoNum type="arabicPeriod"/>
            </a:pPr>
            <a:r>
              <a:rPr lang="en-US" sz="1600" b="0" i="0" dirty="0" err="1">
                <a:latin typeface="Barlow"/>
                <a:ea typeface="Barlow"/>
                <a:cs typeface="Barlow"/>
                <a:sym typeface="Barlow"/>
              </a:rPr>
              <a:t>Teoría</a:t>
            </a:r>
            <a:r>
              <a:rPr lang="en-US" sz="1600" b="0" i="0" dirty="0">
                <a:latin typeface="Barlow"/>
                <a:ea typeface="Barlow"/>
                <a:cs typeface="Barlow"/>
                <a:sym typeface="Barlow"/>
              </a:rPr>
              <a:t> social </a:t>
            </a:r>
            <a:r>
              <a:rPr lang="en-US" sz="1600" dirty="0" err="1">
                <a:latin typeface="Barlow"/>
                <a:ea typeface="Barlow"/>
                <a:cs typeface="Barlow"/>
                <a:sym typeface="Barlow"/>
              </a:rPr>
              <a:t>c</a:t>
            </a:r>
            <a:r>
              <a:rPr lang="en-US" sz="1600" b="0" i="0" dirty="0" err="1">
                <a:latin typeface="Barlow"/>
                <a:ea typeface="Barlow"/>
                <a:cs typeface="Barlow"/>
                <a:sym typeface="Barlow"/>
              </a:rPr>
              <a:t>ognitiva</a:t>
            </a:r>
            <a:r>
              <a:rPr lang="en-US" sz="1600" b="0" i="0" dirty="0">
                <a:latin typeface="Barlow"/>
                <a:ea typeface="Barlow"/>
                <a:cs typeface="Barlow"/>
                <a:sym typeface="Barlow"/>
              </a:rPr>
              <a:t> del </a:t>
            </a:r>
            <a:r>
              <a:rPr lang="en-US" sz="1600" b="0" i="0" dirty="0" err="1">
                <a:latin typeface="Barlow"/>
                <a:ea typeface="Barlow"/>
                <a:cs typeface="Barlow"/>
                <a:sym typeface="Barlow"/>
              </a:rPr>
              <a:t>desarrollo</a:t>
            </a:r>
            <a:r>
              <a:rPr lang="en-US" sz="1600" b="0" i="0" dirty="0">
                <a:latin typeface="Barlow"/>
                <a:ea typeface="Barlow"/>
                <a:cs typeface="Barlow"/>
                <a:sym typeface="Barlow"/>
              </a:rPr>
              <a:t> de </a:t>
            </a:r>
            <a:r>
              <a:rPr lang="en-US" sz="1600" b="0" i="0" dirty="0" err="1">
                <a:latin typeface="Barlow"/>
                <a:ea typeface="Barlow"/>
                <a:cs typeface="Barlow"/>
                <a:sym typeface="Barlow"/>
              </a:rPr>
              <a:t>carrera</a:t>
            </a:r>
            <a:r>
              <a:rPr lang="en-US" sz="1600" b="0" i="0" dirty="0">
                <a:latin typeface="Barlow"/>
                <a:ea typeface="Barlow"/>
                <a:cs typeface="Barlow"/>
                <a:sym typeface="Barlow"/>
              </a:rPr>
              <a:t> (Lent, Brown y </a:t>
            </a:r>
            <a:r>
              <a:rPr lang="en-US" sz="1600" b="0" i="0" dirty="0" err="1">
                <a:latin typeface="Barlow"/>
                <a:ea typeface="Barlow"/>
                <a:cs typeface="Barlow"/>
                <a:sym typeface="Barlow"/>
              </a:rPr>
              <a:t>Hacket</a:t>
            </a:r>
            <a:r>
              <a:rPr lang="en-US" sz="1600" b="0" i="0" dirty="0">
                <a:latin typeface="Barlow"/>
                <a:ea typeface="Barlow"/>
                <a:cs typeface="Barlow"/>
                <a:sym typeface="Barlow"/>
              </a:rPr>
              <a:t>, 2002)</a:t>
            </a:r>
            <a:endParaRPr sz="1900" dirty="0"/>
          </a:p>
          <a:p>
            <a:pPr marL="914400" lvl="1" indent="-349250" algn="l" rtl="0">
              <a:lnSpc>
                <a:spcPct val="115000"/>
              </a:lnSpc>
              <a:spcBef>
                <a:spcPts val="0"/>
              </a:spcBef>
              <a:spcAft>
                <a:spcPts val="0"/>
              </a:spcAft>
              <a:buSzPts val="1900"/>
              <a:buAutoNum type="arabicPeriod"/>
            </a:pPr>
            <a:r>
              <a:rPr lang="en-US" sz="1600" dirty="0" err="1">
                <a:latin typeface="Barlow"/>
                <a:ea typeface="Barlow"/>
                <a:cs typeface="Barlow"/>
                <a:sym typeface="Barlow"/>
              </a:rPr>
              <a:t>Teoría</a:t>
            </a:r>
            <a:r>
              <a:rPr lang="en-US" sz="1600" dirty="0">
                <a:latin typeface="Barlow"/>
                <a:ea typeface="Barlow"/>
                <a:cs typeface="Barlow"/>
                <a:sym typeface="Barlow"/>
              </a:rPr>
              <a:t> de </a:t>
            </a:r>
            <a:r>
              <a:rPr lang="en-US" sz="1600" dirty="0" err="1">
                <a:latin typeface="Barlow"/>
                <a:ea typeface="Barlow"/>
                <a:cs typeface="Barlow"/>
                <a:sym typeface="Barlow"/>
              </a:rPr>
              <a:t>aprendizaje</a:t>
            </a:r>
            <a:r>
              <a:rPr lang="en-US" sz="1600" dirty="0">
                <a:latin typeface="Barlow"/>
                <a:ea typeface="Barlow"/>
                <a:cs typeface="Barlow"/>
                <a:sym typeface="Barlow"/>
              </a:rPr>
              <a:t> social (Bandura, 1988) y de  </a:t>
            </a:r>
            <a:r>
              <a:rPr lang="en-US" sz="1600" dirty="0" err="1">
                <a:latin typeface="Barlow"/>
                <a:ea typeface="Barlow"/>
                <a:cs typeface="Barlow"/>
                <a:sym typeface="Barlow"/>
              </a:rPr>
              <a:t>fuentes</a:t>
            </a:r>
            <a:r>
              <a:rPr lang="en-US" sz="1600" dirty="0">
                <a:latin typeface="Barlow"/>
                <a:ea typeface="Barlow"/>
                <a:cs typeface="Barlow"/>
                <a:sym typeface="Barlow"/>
              </a:rPr>
              <a:t> de </a:t>
            </a:r>
            <a:r>
              <a:rPr lang="en-US" sz="1600" dirty="0" err="1">
                <a:latin typeface="Barlow"/>
                <a:ea typeface="Barlow"/>
                <a:cs typeface="Barlow"/>
                <a:sym typeface="Barlow"/>
              </a:rPr>
              <a:t>autoeficacia</a:t>
            </a:r>
            <a:r>
              <a:rPr lang="en-US" sz="1600" dirty="0">
                <a:latin typeface="Barlow"/>
                <a:ea typeface="Barlow"/>
                <a:cs typeface="Barlow"/>
                <a:sym typeface="Barlow"/>
              </a:rPr>
              <a:t> (Bandura, 1994)</a:t>
            </a:r>
            <a:endParaRPr sz="1900" dirty="0"/>
          </a:p>
          <a:p>
            <a:pPr marL="914400" lvl="1" indent="-349250" algn="l" rtl="0">
              <a:lnSpc>
                <a:spcPct val="115000"/>
              </a:lnSpc>
              <a:spcBef>
                <a:spcPts val="0"/>
              </a:spcBef>
              <a:spcAft>
                <a:spcPts val="0"/>
              </a:spcAft>
              <a:buSzPts val="1900"/>
              <a:buFont typeface="Barlow"/>
              <a:buAutoNum type="arabicPeriod"/>
            </a:pPr>
            <a:r>
              <a:rPr lang="en-US" sz="1600" i="0" dirty="0" err="1">
                <a:solidFill>
                  <a:srgbClr val="3A3648"/>
                </a:solidFill>
                <a:latin typeface="Source Sans 3"/>
                <a:ea typeface="Source Sans 3"/>
                <a:cs typeface="Source Sans 3"/>
                <a:sym typeface="Source Sans 3"/>
              </a:rPr>
              <a:t>Teoría</a:t>
            </a:r>
            <a:r>
              <a:rPr lang="en-US" sz="1600" i="0" dirty="0">
                <a:solidFill>
                  <a:srgbClr val="3A3648"/>
                </a:solidFill>
                <a:latin typeface="Source Sans 3"/>
                <a:ea typeface="Source Sans 3"/>
                <a:cs typeface="Source Sans 3"/>
                <a:sym typeface="Source Sans 3"/>
              </a:rPr>
              <a:t> de </a:t>
            </a:r>
            <a:r>
              <a:rPr lang="en-US" sz="1600" i="0" dirty="0" err="1">
                <a:solidFill>
                  <a:srgbClr val="3A3648"/>
                </a:solidFill>
                <a:latin typeface="Source Sans 3"/>
                <a:ea typeface="Source Sans 3"/>
                <a:cs typeface="Source Sans 3"/>
                <a:sym typeface="Source Sans 3"/>
              </a:rPr>
              <a:t>fijación</a:t>
            </a:r>
            <a:r>
              <a:rPr lang="en-US" sz="1600" i="0" dirty="0">
                <a:solidFill>
                  <a:srgbClr val="3A3648"/>
                </a:solidFill>
                <a:latin typeface="Source Sans 3"/>
                <a:ea typeface="Source Sans 3"/>
                <a:cs typeface="Source Sans 3"/>
                <a:sym typeface="Source Sans 3"/>
              </a:rPr>
              <a:t> de </a:t>
            </a:r>
            <a:r>
              <a:rPr lang="en-US" sz="1600" i="0" dirty="0" err="1">
                <a:solidFill>
                  <a:srgbClr val="3A3648"/>
                </a:solidFill>
                <a:latin typeface="Source Sans 3"/>
                <a:ea typeface="Source Sans 3"/>
                <a:cs typeface="Source Sans 3"/>
                <a:sym typeface="Source Sans 3"/>
              </a:rPr>
              <a:t>metas</a:t>
            </a:r>
            <a:r>
              <a:rPr lang="en-US" sz="1600" i="0" dirty="0">
                <a:solidFill>
                  <a:srgbClr val="3A3648"/>
                </a:solidFill>
                <a:latin typeface="Source Sans 3"/>
                <a:ea typeface="Source Sans 3"/>
                <a:cs typeface="Source Sans 3"/>
                <a:sym typeface="Source Sans 3"/>
              </a:rPr>
              <a:t> u </a:t>
            </a:r>
            <a:r>
              <a:rPr lang="en-US" sz="1600" i="0" dirty="0" err="1">
                <a:solidFill>
                  <a:srgbClr val="3A3648"/>
                </a:solidFill>
                <a:latin typeface="Source Sans 3"/>
                <a:ea typeface="Source Sans 3"/>
                <a:cs typeface="Source Sans 3"/>
                <a:sym typeface="Source Sans 3"/>
              </a:rPr>
              <a:t>objetivos</a:t>
            </a:r>
            <a:r>
              <a:rPr lang="en-US" sz="1600" i="0" dirty="0">
                <a:solidFill>
                  <a:srgbClr val="3A3648"/>
                </a:solidFill>
                <a:latin typeface="Source Sans 3"/>
                <a:ea typeface="Source Sans 3"/>
                <a:cs typeface="Source Sans 3"/>
                <a:sym typeface="Source Sans 3"/>
              </a:rPr>
              <a:t> (</a:t>
            </a:r>
            <a:r>
              <a:rPr lang="en-US" sz="1600" dirty="0">
                <a:latin typeface="Times New Roman"/>
                <a:ea typeface="Times New Roman"/>
                <a:cs typeface="Times New Roman"/>
                <a:sym typeface="Times New Roman"/>
              </a:rPr>
              <a:t>Locke y Latham, 2002)</a:t>
            </a:r>
            <a:endParaRPr sz="1600" dirty="0"/>
          </a:p>
          <a:p>
            <a:pPr marL="457200" lvl="0" indent="-349250" algn="l" rtl="0">
              <a:lnSpc>
                <a:spcPct val="115000"/>
              </a:lnSpc>
              <a:spcBef>
                <a:spcPts val="0"/>
              </a:spcBef>
              <a:spcAft>
                <a:spcPts val="0"/>
              </a:spcAft>
              <a:buSzPts val="1900"/>
              <a:buAutoNum type="arabicPeriod"/>
            </a:pPr>
            <a:r>
              <a:rPr lang="en-US" sz="1600" dirty="0" err="1"/>
              <a:t>Metodología</a:t>
            </a:r>
            <a:endParaRPr sz="1900" dirty="0"/>
          </a:p>
          <a:p>
            <a:pPr marL="914400" lvl="1" indent="-349250" algn="l" rtl="0">
              <a:lnSpc>
                <a:spcPct val="115000"/>
              </a:lnSpc>
              <a:spcBef>
                <a:spcPts val="0"/>
              </a:spcBef>
              <a:spcAft>
                <a:spcPts val="0"/>
              </a:spcAft>
              <a:buSzPts val="1900"/>
              <a:buAutoNum type="arabicPeriod"/>
            </a:pPr>
            <a:r>
              <a:rPr lang="en-US" sz="1600" dirty="0" err="1"/>
              <a:t>Conectando</a:t>
            </a:r>
            <a:r>
              <a:rPr lang="en-US" sz="1600" dirty="0"/>
              <a:t> </a:t>
            </a:r>
            <a:r>
              <a:rPr lang="en-US" sz="1600" dirty="0" err="1"/>
              <a:t>constructos</a:t>
            </a:r>
            <a:r>
              <a:rPr lang="en-US" sz="1600" dirty="0"/>
              <a:t> con </a:t>
            </a:r>
            <a:r>
              <a:rPr lang="en-US" sz="1600" dirty="0" err="1"/>
              <a:t>indicadores</a:t>
            </a:r>
            <a:endParaRPr sz="1900" dirty="0"/>
          </a:p>
          <a:p>
            <a:pPr marL="914400" lvl="1" indent="-349250" algn="l" rtl="0">
              <a:lnSpc>
                <a:spcPct val="115000"/>
              </a:lnSpc>
              <a:spcBef>
                <a:spcPts val="0"/>
              </a:spcBef>
              <a:spcAft>
                <a:spcPts val="0"/>
              </a:spcAft>
              <a:buSzPts val="1900"/>
              <a:buAutoNum type="arabicPeriod"/>
            </a:pPr>
            <a:r>
              <a:rPr lang="en-US" sz="1600" dirty="0"/>
              <a:t>Población </a:t>
            </a:r>
            <a:r>
              <a:rPr lang="en-US" sz="1600" dirty="0" err="1"/>
              <a:t>objetivo</a:t>
            </a:r>
            <a:endParaRPr sz="1900" dirty="0"/>
          </a:p>
          <a:p>
            <a:pPr marL="457200" lvl="0" indent="-349250" algn="l" rtl="0">
              <a:lnSpc>
                <a:spcPct val="115000"/>
              </a:lnSpc>
              <a:spcBef>
                <a:spcPts val="0"/>
              </a:spcBef>
              <a:spcAft>
                <a:spcPts val="0"/>
              </a:spcAft>
              <a:buSzPts val="1900"/>
              <a:buAutoNum type="arabicPeriod"/>
            </a:pPr>
            <a:r>
              <a:rPr lang="en-US" sz="1600" dirty="0" err="1"/>
              <a:t>Conclusiones</a:t>
            </a:r>
            <a:endParaRPr sz="1600" dirty="0"/>
          </a:p>
          <a:p>
            <a:pPr marL="457200" lvl="0" indent="-330200" algn="l" rtl="0">
              <a:lnSpc>
                <a:spcPct val="115000"/>
              </a:lnSpc>
              <a:spcBef>
                <a:spcPts val="0"/>
              </a:spcBef>
              <a:spcAft>
                <a:spcPts val="0"/>
              </a:spcAft>
              <a:buSzPts val="1600"/>
              <a:buAutoNum type="arabicPeriod"/>
            </a:pPr>
            <a:r>
              <a:rPr lang="en-US" sz="1600" dirty="0" err="1"/>
              <a:t>Aplicaciones</a:t>
            </a:r>
            <a:endParaRPr sz="1600" dirty="0"/>
          </a:p>
        </p:txBody>
      </p:sp>
      <p:pic>
        <p:nvPicPr>
          <p:cNvPr id="88" name="Google Shape;88;p14" descr="Colored pins pinned on a calendar"/>
          <p:cNvPicPr preferRelativeResize="0"/>
          <p:nvPr/>
        </p:nvPicPr>
        <p:blipFill rotWithShape="1">
          <a:blip r:embed="rId3">
            <a:alphaModFix/>
          </a:blip>
          <a:srcRect l="25101" r="11510"/>
          <a:stretch/>
        </p:blipFill>
        <p:spPr>
          <a:xfrm>
            <a:off x="6513100" y="0"/>
            <a:ext cx="5678896" cy="6858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3"/>
          <p:cNvSpPr txBox="1">
            <a:spLocks noGrp="1"/>
          </p:cNvSpPr>
          <p:nvPr>
            <p:ph type="title"/>
          </p:nvPr>
        </p:nvSpPr>
        <p:spPr>
          <a:xfrm>
            <a:off x="962375" y="280550"/>
            <a:ext cx="10363200" cy="1067100"/>
          </a:xfrm>
          <a:prstGeom prst="rect">
            <a:avLst/>
          </a:prstGeom>
        </p:spPr>
        <p:txBody>
          <a:bodyPr spcFirstLastPara="1" wrap="square" lIns="91425" tIns="45700" rIns="91425" bIns="45700" anchor="t" anchorCtr="0">
            <a:normAutofit/>
          </a:bodyPr>
          <a:lstStyle/>
          <a:p>
            <a:pPr marL="0" lvl="0" indent="0" algn="ctr" rtl="0">
              <a:spcBef>
                <a:spcPts val="0"/>
              </a:spcBef>
              <a:spcAft>
                <a:spcPts val="0"/>
              </a:spcAft>
              <a:buNone/>
            </a:pPr>
            <a:r>
              <a:rPr lang="en-US" sz="4600" dirty="0">
                <a:solidFill>
                  <a:srgbClr val="000000"/>
                </a:solidFill>
              </a:rPr>
              <a:t>Questions?</a:t>
            </a:r>
            <a:endParaRPr dirty="0"/>
          </a:p>
        </p:txBody>
      </p:sp>
      <p:pic>
        <p:nvPicPr>
          <p:cNvPr id="374" name="Google Shape;374;p33"/>
          <p:cNvPicPr preferRelativeResize="0"/>
          <p:nvPr/>
        </p:nvPicPr>
        <p:blipFill>
          <a:blip r:embed="rId3">
            <a:alphaModFix/>
          </a:blip>
          <a:stretch>
            <a:fillRect/>
          </a:stretch>
        </p:blipFill>
        <p:spPr>
          <a:xfrm>
            <a:off x="1177375" y="1239725"/>
            <a:ext cx="9004124" cy="54817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4"/>
          <p:cNvSpPr txBox="1">
            <a:spLocks noGrp="1"/>
          </p:cNvSpPr>
          <p:nvPr>
            <p:ph type="title"/>
          </p:nvPr>
        </p:nvSpPr>
        <p:spPr>
          <a:xfrm>
            <a:off x="675525" y="264725"/>
            <a:ext cx="11376900" cy="1746956"/>
          </a:xfrm>
          <a:prstGeom prst="rect">
            <a:avLst/>
          </a:prstGeom>
        </p:spPr>
        <p:txBody>
          <a:bodyPr spcFirstLastPara="1" wrap="square" lIns="91425" tIns="45700" rIns="91425" bIns="45700" anchor="t" anchorCtr="0">
            <a:normAutofit fontScale="90000"/>
          </a:bodyPr>
          <a:lstStyle/>
          <a:p>
            <a:pPr marL="0" lvl="0" indent="0" algn="l" rtl="0">
              <a:lnSpc>
                <a:spcPct val="115000"/>
              </a:lnSpc>
              <a:spcBef>
                <a:spcPts val="0"/>
              </a:spcBef>
              <a:spcAft>
                <a:spcPts val="0"/>
              </a:spcAft>
              <a:buNone/>
            </a:pPr>
            <a:r>
              <a:rPr lang="en-US" sz="4400" dirty="0"/>
              <a:t>What intervention strategies can you suggest based on this study? </a:t>
            </a:r>
            <a:r>
              <a:rPr lang="en-US" sz="3600" dirty="0"/>
              <a:t>(Two perspectives)</a:t>
            </a:r>
            <a:endParaRPr lang="en-US" sz="41300" dirty="0"/>
          </a:p>
        </p:txBody>
      </p:sp>
      <p:sp>
        <p:nvSpPr>
          <p:cNvPr id="381" name="Google Shape;381;p34"/>
          <p:cNvSpPr txBox="1">
            <a:spLocks noGrp="1"/>
          </p:cNvSpPr>
          <p:nvPr>
            <p:ph type="body" idx="1"/>
          </p:nvPr>
        </p:nvSpPr>
        <p:spPr>
          <a:xfrm>
            <a:off x="757725" y="2011681"/>
            <a:ext cx="10826700" cy="4409439"/>
          </a:xfrm>
          <a:prstGeom prst="rect">
            <a:avLst/>
          </a:prstGeom>
        </p:spPr>
        <p:txBody>
          <a:bodyPr spcFirstLastPara="1" wrap="square" lIns="91425" tIns="45700" rIns="91425" bIns="45700" anchor="t" anchorCtr="0">
            <a:noAutofit/>
          </a:bodyPr>
          <a:lstStyle/>
          <a:p>
            <a:pPr marL="457200" lvl="0" indent="-353441" algn="l" rtl="0">
              <a:spcBef>
                <a:spcPts val="1000"/>
              </a:spcBef>
              <a:spcAft>
                <a:spcPts val="0"/>
              </a:spcAft>
              <a:buSzPts val="1966"/>
              <a:buChar char="●"/>
            </a:pPr>
            <a:r>
              <a:rPr lang="en-US" sz="2800" dirty="0"/>
              <a:t>From the perspective of  the president of a  community college who is committed at increasing the proportion of her students to eventually transfer to a four-year institution.</a:t>
            </a:r>
            <a:endParaRPr sz="3200" dirty="0"/>
          </a:p>
          <a:p>
            <a:pPr marL="457200" lvl="0" indent="-353441" algn="l" rtl="0">
              <a:spcBef>
                <a:spcPts val="1000"/>
              </a:spcBef>
              <a:spcAft>
                <a:spcPts val="0"/>
              </a:spcAft>
              <a:buSzPts val="1966"/>
              <a:buChar char="●"/>
            </a:pPr>
            <a:r>
              <a:rPr lang="en-US" sz="2800" dirty="0"/>
              <a:t>From the perspective of the president of a university who is committed at increasing the enrollment of community college graduates, and their success at her institution.</a:t>
            </a:r>
            <a:endParaRPr sz="28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86"/>
        <p:cNvGrpSpPr/>
        <p:nvPr/>
      </p:nvGrpSpPr>
      <p:grpSpPr>
        <a:xfrm>
          <a:off x="0" y="0"/>
          <a:ext cx="0" cy="0"/>
          <a:chOff x="0" y="0"/>
          <a:chExt cx="0" cy="0"/>
        </a:xfrm>
      </p:grpSpPr>
      <p:grpSp>
        <p:nvGrpSpPr>
          <p:cNvPr id="387" name="Google Shape;387;p35"/>
          <p:cNvGrpSpPr/>
          <p:nvPr/>
        </p:nvGrpSpPr>
        <p:grpSpPr>
          <a:xfrm>
            <a:off x="174436" y="6388259"/>
            <a:ext cx="358083" cy="368964"/>
            <a:chOff x="4135740" y="1795926"/>
            <a:chExt cx="558732" cy="575710"/>
          </a:xfrm>
        </p:grpSpPr>
        <p:grpSp>
          <p:nvGrpSpPr>
            <p:cNvPr id="388" name="Google Shape;388;p35"/>
            <p:cNvGrpSpPr/>
            <p:nvPr/>
          </p:nvGrpSpPr>
          <p:grpSpPr>
            <a:xfrm>
              <a:off x="4135740" y="1795926"/>
              <a:ext cx="558732" cy="575710"/>
              <a:chOff x="1028007" y="1706560"/>
              <a:chExt cx="575710" cy="575710"/>
            </a:xfrm>
          </p:grpSpPr>
          <p:cxnSp>
            <p:nvCxnSpPr>
              <p:cNvPr id="389" name="Google Shape;389;p35"/>
              <p:cNvCxnSpPr/>
              <p:nvPr/>
            </p:nvCxnSpPr>
            <p:spPr>
              <a:xfrm>
                <a:off x="1028007" y="1994415"/>
                <a:ext cx="575710" cy="0"/>
              </a:xfrm>
              <a:prstGeom prst="straightConnector1">
                <a:avLst/>
              </a:prstGeom>
              <a:noFill/>
              <a:ln w="9525" cap="flat" cmpd="sng">
                <a:solidFill>
                  <a:schemeClr val="dk1"/>
                </a:solidFill>
                <a:prstDash val="solid"/>
                <a:miter lim="800000"/>
                <a:headEnd type="none" w="sm" len="sm"/>
                <a:tailEnd type="none" w="sm" len="sm"/>
              </a:ln>
            </p:spPr>
          </p:cxnSp>
          <p:cxnSp>
            <p:nvCxnSpPr>
              <p:cNvPr id="390" name="Google Shape;390;p35"/>
              <p:cNvCxnSpPr/>
              <p:nvPr/>
            </p:nvCxnSpPr>
            <p:spPr>
              <a:xfrm rot="-5400000">
                <a:off x="1028007" y="1994415"/>
                <a:ext cx="575710" cy="0"/>
              </a:xfrm>
              <a:prstGeom prst="straightConnector1">
                <a:avLst/>
              </a:prstGeom>
              <a:noFill/>
              <a:ln w="9525" cap="flat" cmpd="sng">
                <a:solidFill>
                  <a:schemeClr val="dk1"/>
                </a:solidFill>
                <a:prstDash val="solid"/>
                <a:miter lim="800000"/>
                <a:headEnd type="none" w="sm" len="sm"/>
                <a:tailEnd type="none" w="sm" len="sm"/>
              </a:ln>
            </p:spPr>
          </p:cxnSp>
        </p:grpSp>
        <p:sp>
          <p:nvSpPr>
            <p:cNvPr id="391" name="Google Shape;391;p35"/>
            <p:cNvSpPr/>
            <p:nvPr/>
          </p:nvSpPr>
          <p:spPr>
            <a:xfrm>
              <a:off x="4336389" y="1946248"/>
              <a:ext cx="157434" cy="157434"/>
            </a:xfrm>
            <a:prstGeom prst="ellipse">
              <a:avLst/>
            </a:prstGeom>
            <a:no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onsolas"/>
                <a:ea typeface="Consolas"/>
                <a:cs typeface="Consolas"/>
                <a:sym typeface="Consolas"/>
              </a:endParaRPr>
            </a:p>
          </p:txBody>
        </p:sp>
      </p:grpSp>
      <p:sp>
        <p:nvSpPr>
          <p:cNvPr id="393" name="Google Shape;393;p35"/>
          <p:cNvSpPr txBox="1">
            <a:spLocks noGrp="1"/>
          </p:cNvSpPr>
          <p:nvPr>
            <p:ph type="title"/>
          </p:nvPr>
        </p:nvSpPr>
        <p:spPr>
          <a:xfrm>
            <a:off x="470372" y="374649"/>
            <a:ext cx="5468464" cy="1542755"/>
          </a:xfrm>
          <a:prstGeom prst="rect">
            <a:avLst/>
          </a:prstGeom>
          <a:noFill/>
          <a:ln>
            <a:noFill/>
          </a:ln>
        </p:spPr>
        <p:txBody>
          <a:bodyPr spcFirstLastPara="1" wrap="square" lIns="91425" tIns="45700" rIns="91425" bIns="45700" anchor="b" anchorCtr="0">
            <a:noAutofit/>
          </a:bodyPr>
          <a:lstStyle/>
          <a:p>
            <a:pPr marL="0" lvl="0" indent="0" algn="l" rtl="0">
              <a:lnSpc>
                <a:spcPct val="120000"/>
              </a:lnSpc>
              <a:spcBef>
                <a:spcPts val="0"/>
              </a:spcBef>
              <a:spcAft>
                <a:spcPts val="0"/>
              </a:spcAft>
              <a:buClr>
                <a:srgbClr val="000000"/>
              </a:buClr>
              <a:buSzPts val="4000"/>
              <a:buFont typeface="Libre Franklin Black"/>
              <a:buNone/>
            </a:pPr>
            <a:br>
              <a:rPr lang="en-US" sz="4200" dirty="0"/>
            </a:br>
            <a:r>
              <a:rPr lang="en-US" sz="4200" dirty="0"/>
              <a:t>Some developments:</a:t>
            </a:r>
            <a:br>
              <a:rPr lang="en-US" sz="4200" dirty="0"/>
            </a:br>
            <a:r>
              <a:rPr lang="en-US" sz="4200" dirty="0"/>
              <a:t>At the state level</a:t>
            </a:r>
            <a:endParaRPr sz="4200" dirty="0"/>
          </a:p>
        </p:txBody>
      </p:sp>
      <p:sp>
        <p:nvSpPr>
          <p:cNvPr id="394" name="Google Shape;394;p35"/>
          <p:cNvSpPr txBox="1">
            <a:spLocks noGrp="1"/>
          </p:cNvSpPr>
          <p:nvPr>
            <p:ph type="body" idx="2"/>
          </p:nvPr>
        </p:nvSpPr>
        <p:spPr>
          <a:xfrm>
            <a:off x="459044" y="2000150"/>
            <a:ext cx="5100682" cy="37536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120000"/>
              </a:lnSpc>
              <a:spcBef>
                <a:spcPts val="0"/>
              </a:spcBef>
              <a:spcAft>
                <a:spcPts val="0"/>
              </a:spcAft>
              <a:buClr>
                <a:schemeClr val="dk1"/>
              </a:buClr>
              <a:buSzPts val="1600"/>
              <a:buNone/>
            </a:pPr>
            <a:r>
              <a:rPr lang="en-US" sz="2800" dirty="0"/>
              <a:t>On October 31, 2023, the California legislature enacted a new law to facilitate the process of transferring community college students to UCLA and other universities in the California higher education system.</a:t>
            </a:r>
            <a:endParaRPr sz="2300" dirty="0"/>
          </a:p>
        </p:txBody>
      </p:sp>
      <p:sp>
        <p:nvSpPr>
          <p:cNvPr id="395" name="Google Shape;395;p35"/>
          <p:cNvSpPr/>
          <p:nvPr/>
        </p:nvSpPr>
        <p:spPr>
          <a:xfrm rot="120000">
            <a:off x="6468046" y="450474"/>
            <a:ext cx="4994555" cy="5924641"/>
          </a:xfrm>
          <a:prstGeom prst="rect">
            <a:avLst/>
          </a:prstGeom>
          <a:solidFill>
            <a:schemeClr val="dk1"/>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onsolas"/>
              <a:ea typeface="Consolas"/>
              <a:cs typeface="Consolas"/>
              <a:sym typeface="Consolas"/>
            </a:endParaRPr>
          </a:p>
        </p:txBody>
      </p:sp>
      <p:sp>
        <p:nvSpPr>
          <p:cNvPr id="396" name="Google Shape;396;p35"/>
          <p:cNvSpPr/>
          <p:nvPr/>
        </p:nvSpPr>
        <p:spPr>
          <a:xfrm rot="120000">
            <a:off x="6566211" y="550792"/>
            <a:ext cx="4787536" cy="5723630"/>
          </a:xfrm>
          <a:custGeom>
            <a:avLst/>
            <a:gdLst/>
            <a:ahLst/>
            <a:cxnLst/>
            <a:rect l="l" t="t" r="r" b="b"/>
            <a:pathLst>
              <a:path w="5242526" h="5723630" extrusionOk="0">
                <a:moveTo>
                  <a:pt x="778184" y="0"/>
                </a:moveTo>
                <a:lnTo>
                  <a:pt x="813567" y="7645"/>
                </a:lnTo>
                <a:lnTo>
                  <a:pt x="820389" y="19483"/>
                </a:lnTo>
                <a:cubicBezTo>
                  <a:pt x="964609" y="18473"/>
                  <a:pt x="1108829" y="7968"/>
                  <a:pt x="1253047" y="6959"/>
                </a:cubicBezTo>
                <a:lnTo>
                  <a:pt x="1340238" y="6803"/>
                </a:lnTo>
                <a:lnTo>
                  <a:pt x="1349968" y="6792"/>
                </a:lnTo>
                <a:lnTo>
                  <a:pt x="1366335" y="0"/>
                </a:lnTo>
                <a:lnTo>
                  <a:pt x="5206893" y="0"/>
                </a:lnTo>
                <a:cubicBezTo>
                  <a:pt x="5226549" y="52"/>
                  <a:pt x="5242470" y="15974"/>
                  <a:pt x="5242526" y="35633"/>
                </a:cubicBezTo>
                <a:lnTo>
                  <a:pt x="5242526" y="3025884"/>
                </a:lnTo>
                <a:lnTo>
                  <a:pt x="5242525" y="3025884"/>
                </a:lnTo>
                <a:lnTo>
                  <a:pt x="5242525" y="4482148"/>
                </a:lnTo>
                <a:lnTo>
                  <a:pt x="5242525" y="5510694"/>
                </a:lnTo>
                <a:lnTo>
                  <a:pt x="5240757" y="5514938"/>
                </a:lnTo>
                <a:lnTo>
                  <a:pt x="5240757" y="5654649"/>
                </a:lnTo>
                <a:cubicBezTo>
                  <a:pt x="5240689" y="5677553"/>
                  <a:pt x="5221341" y="5696107"/>
                  <a:pt x="5197447" y="5696165"/>
                </a:cubicBezTo>
                <a:cubicBezTo>
                  <a:pt x="5116717" y="5704010"/>
                  <a:pt x="5004225" y="5700793"/>
                  <a:pt x="4919353" y="5701717"/>
                </a:cubicBezTo>
                <a:cubicBezTo>
                  <a:pt x="4842309" y="5701715"/>
                  <a:pt x="4868491" y="5706902"/>
                  <a:pt x="4791447" y="5706900"/>
                </a:cubicBezTo>
                <a:lnTo>
                  <a:pt x="4699053" y="5712461"/>
                </a:lnTo>
                <a:cubicBezTo>
                  <a:pt x="4657957" y="5716460"/>
                  <a:pt x="4635373" y="5718686"/>
                  <a:pt x="4604637" y="5720547"/>
                </a:cubicBezTo>
                <a:lnTo>
                  <a:pt x="4514629" y="5723630"/>
                </a:lnTo>
                <a:cubicBezTo>
                  <a:pt x="4506183" y="5722925"/>
                  <a:pt x="4488711" y="5716017"/>
                  <a:pt x="4478971" y="5715222"/>
                </a:cubicBezTo>
                <a:lnTo>
                  <a:pt x="4400563" y="5711696"/>
                </a:lnTo>
                <a:lnTo>
                  <a:pt x="4362273" y="5704051"/>
                </a:lnTo>
                <a:lnTo>
                  <a:pt x="3792339" y="5704894"/>
                </a:lnTo>
                <a:lnTo>
                  <a:pt x="51089" y="5709535"/>
                </a:lnTo>
                <a:cubicBezTo>
                  <a:pt x="25809" y="5709463"/>
                  <a:pt x="5334" y="5689231"/>
                  <a:pt x="5270" y="5664249"/>
                </a:cubicBezTo>
                <a:cubicBezTo>
                  <a:pt x="5106" y="5635978"/>
                  <a:pt x="4946" y="5605907"/>
                  <a:pt x="4789" y="5574111"/>
                </a:cubicBezTo>
                <a:lnTo>
                  <a:pt x="4747" y="5565117"/>
                </a:lnTo>
                <a:lnTo>
                  <a:pt x="1769" y="5565121"/>
                </a:lnTo>
                <a:lnTo>
                  <a:pt x="1769" y="4936713"/>
                </a:lnTo>
                <a:lnTo>
                  <a:pt x="1769" y="4936713"/>
                </a:lnTo>
                <a:lnTo>
                  <a:pt x="1769" y="4549552"/>
                </a:lnTo>
                <a:lnTo>
                  <a:pt x="1405" y="4353163"/>
                </a:lnTo>
                <a:cubicBezTo>
                  <a:pt x="844" y="4013831"/>
                  <a:pt x="409" y="3637517"/>
                  <a:pt x="102" y="3240940"/>
                </a:cubicBezTo>
                <a:lnTo>
                  <a:pt x="0" y="3085255"/>
                </a:lnTo>
                <a:lnTo>
                  <a:pt x="1768" y="3085255"/>
                </a:lnTo>
                <a:lnTo>
                  <a:pt x="1768" y="57048"/>
                </a:lnTo>
                <a:cubicBezTo>
                  <a:pt x="1831" y="34144"/>
                  <a:pt x="19712" y="15589"/>
                  <a:pt x="41790" y="15531"/>
                </a:cubicBezTo>
                <a:cubicBezTo>
                  <a:pt x="45679" y="15511"/>
                  <a:pt x="49568" y="15490"/>
                  <a:pt x="53457" y="15470"/>
                </a:cubicBezTo>
                <a:lnTo>
                  <a:pt x="53472" y="9984"/>
                </a:lnTo>
                <a:lnTo>
                  <a:pt x="512365" y="9984"/>
                </a:lnTo>
                <a:lnTo>
                  <a:pt x="583498" y="15421"/>
                </a:lnTo>
                <a:cubicBezTo>
                  <a:pt x="613258" y="15800"/>
                  <a:pt x="633862" y="11431"/>
                  <a:pt x="663623" y="11810"/>
                </a:cubicBezTo>
                <a:cubicBezTo>
                  <a:pt x="671427" y="12515"/>
                  <a:pt x="682645" y="22239"/>
                  <a:pt x="691645" y="2303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onsolas"/>
              <a:ea typeface="Consolas"/>
              <a:cs typeface="Consolas"/>
              <a:sym typeface="Consolas"/>
            </a:endParaRPr>
          </a:p>
        </p:txBody>
      </p:sp>
      <p:pic>
        <p:nvPicPr>
          <p:cNvPr id="397" name="Google Shape;397;p35" descr="A group of people walking under a brick archway&#10;&#10;Description automatically generated"/>
          <p:cNvPicPr preferRelativeResize="0">
            <a:picLocks noGrp="1"/>
          </p:cNvPicPr>
          <p:nvPr>
            <p:ph type="body" idx="1"/>
          </p:nvPr>
        </p:nvPicPr>
        <p:blipFill rotWithShape="1">
          <a:blip r:embed="rId3">
            <a:alphaModFix/>
          </a:blip>
          <a:srcRect r="86" b="1"/>
          <a:stretch/>
        </p:blipFill>
        <p:spPr>
          <a:xfrm rot="120000">
            <a:off x="7365248" y="760523"/>
            <a:ext cx="3297254" cy="2508069"/>
          </a:xfrm>
          <a:prstGeom prst="rect">
            <a:avLst/>
          </a:prstGeom>
          <a:noFill/>
          <a:ln>
            <a:noFill/>
          </a:ln>
        </p:spPr>
      </p:pic>
      <p:pic>
        <p:nvPicPr>
          <p:cNvPr id="398" name="Google Shape;398;p35" descr="A stack of newspaper"/>
          <p:cNvPicPr preferRelativeResize="0"/>
          <p:nvPr/>
        </p:nvPicPr>
        <p:blipFill rotWithShape="1">
          <a:blip r:embed="rId4">
            <a:alphaModFix/>
          </a:blip>
          <a:srcRect l="3019" r="3" b="4"/>
          <a:stretch/>
        </p:blipFill>
        <p:spPr>
          <a:xfrm rot="120000">
            <a:off x="7201130" y="3521906"/>
            <a:ext cx="3401848" cy="2508069"/>
          </a:xfrm>
          <a:prstGeom prst="rect">
            <a:avLst/>
          </a:prstGeom>
          <a:noFill/>
          <a:ln>
            <a:noFill/>
          </a:ln>
        </p:spPr>
      </p:pic>
      <p:sp>
        <p:nvSpPr>
          <p:cNvPr id="404" name="Google Shape;404;p35"/>
          <p:cNvSpPr/>
          <p:nvPr/>
        </p:nvSpPr>
        <p:spPr>
          <a:xfrm rot="-6800989">
            <a:off x="11052453" y="5489519"/>
            <a:ext cx="444795" cy="1557719"/>
          </a:xfrm>
          <a:custGeom>
            <a:avLst/>
            <a:gdLst/>
            <a:ahLst/>
            <a:cxnLst/>
            <a:rect l="l" t="t" r="r" b="b"/>
            <a:pathLst>
              <a:path w="555597" h="1999290" extrusionOk="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rotWithShape="1">
            <a:blip r:embed="rId5">
              <a:alphaModFix amt="84000"/>
            </a:blip>
            <a:tile tx="0" ty="0" sx="100000" sy="100000" flip="none" algn="tl"/>
          </a:blipFill>
          <a:ln>
            <a:noFill/>
          </a:ln>
          <a:effectLst>
            <a:outerShdw blurRad="63500" dist="12700" dir="8100000" algn="tr" rotWithShape="0">
              <a:srgbClr val="000000">
                <a:alpha val="31764"/>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onsolas"/>
              <a:ea typeface="Consolas"/>
              <a:cs typeface="Consolas"/>
              <a:sym typeface="Consolas"/>
            </a:endParaRPr>
          </a:p>
        </p:txBody>
      </p:sp>
      <p:sp>
        <p:nvSpPr>
          <p:cNvPr id="3" name="TextBox 2">
            <a:extLst>
              <a:ext uri="{FF2B5EF4-FFF2-40B4-BE49-F238E27FC236}">
                <a16:creationId xmlns:a16="http://schemas.microsoft.com/office/drawing/2014/main" id="{5E1920CE-C1BF-9882-48A9-09428D002ED4}"/>
              </a:ext>
            </a:extLst>
          </p:cNvPr>
          <p:cNvSpPr txBox="1"/>
          <p:nvPr/>
        </p:nvSpPr>
        <p:spPr>
          <a:xfrm>
            <a:off x="26490" y="5718801"/>
            <a:ext cx="6096000" cy="591765"/>
          </a:xfrm>
          <a:prstGeom prst="rect">
            <a:avLst/>
          </a:prstGeom>
          <a:noFill/>
        </p:spPr>
        <p:txBody>
          <a:bodyPr wrap="square">
            <a:spAutoFit/>
          </a:bodyPr>
          <a:lstStyle/>
          <a:p>
            <a:pPr algn="l">
              <a:lnSpc>
                <a:spcPts val="4650"/>
              </a:lnSpc>
              <a:spcAft>
                <a:spcPts val="1500"/>
              </a:spcAft>
            </a:pPr>
            <a:r>
              <a:rPr lang="en-US" i="0" dirty="0">
                <a:solidFill>
                  <a:srgbClr val="333333"/>
                </a:solidFill>
                <a:effectLst/>
                <a:latin typeface="Söhne"/>
              </a:rPr>
              <a:t>Weissman (October 31, 2023</a:t>
            </a:r>
            <a:r>
              <a:rPr lang="en-US" i="0" dirty="0">
                <a:solidFill>
                  <a:srgbClr val="333333"/>
                </a:solidFill>
                <a:effectLst/>
                <a:latin typeface="Söhne"/>
                <a:hlinkClick r:id="rId6"/>
              </a:rPr>
              <a:t>) A New Transfer Pathway to UCLA</a:t>
            </a:r>
            <a:r>
              <a:rPr lang="en-US" i="0" dirty="0">
                <a:solidFill>
                  <a:srgbClr val="333333"/>
                </a:solidFill>
                <a:effectLst/>
                <a:latin typeface="Söhne"/>
              </a:rPr>
              <a:t>. Inside Higher 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393"/>
                                        </p:tgtEl>
                                        <p:attrNameLst>
                                          <p:attrName>style.visibility</p:attrName>
                                        </p:attrNameLst>
                                      </p:cBhvr>
                                      <p:to>
                                        <p:strVal val="visible"/>
                                      </p:to>
                                    </p:set>
                                    <p:animEffect transition="in" filter="fade">
                                      <p:cBhvr>
                                        <p:cTn id="7" dur="400"/>
                                        <p:tgtEl>
                                          <p:spTgt spid="3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09"/>
        <p:cNvGrpSpPr/>
        <p:nvPr/>
      </p:nvGrpSpPr>
      <p:grpSpPr>
        <a:xfrm>
          <a:off x="0" y="0"/>
          <a:ext cx="0" cy="0"/>
          <a:chOff x="0" y="0"/>
          <a:chExt cx="0" cy="0"/>
        </a:xfrm>
      </p:grpSpPr>
      <p:sp>
        <p:nvSpPr>
          <p:cNvPr id="410" name="Google Shape;410;p36"/>
          <p:cNvSpPr txBox="1">
            <a:spLocks noGrp="1"/>
          </p:cNvSpPr>
          <p:nvPr>
            <p:ph type="title"/>
          </p:nvPr>
        </p:nvSpPr>
        <p:spPr>
          <a:xfrm>
            <a:off x="5924100" y="293825"/>
            <a:ext cx="5975700" cy="13755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Clr>
                <a:srgbClr val="000000"/>
              </a:buClr>
              <a:buSzPts val="4400"/>
              <a:buFont typeface="EB Garamond"/>
              <a:buNone/>
            </a:pPr>
            <a:r>
              <a:rPr lang="en-US" sz="4400" dirty="0"/>
              <a:t>Some developments:</a:t>
            </a:r>
            <a:br>
              <a:rPr lang="en-US" sz="4400" dirty="0"/>
            </a:br>
            <a:r>
              <a:rPr lang="en-US" sz="4400" dirty="0"/>
              <a:t>At the Federal level</a:t>
            </a:r>
            <a:endParaRPr dirty="0"/>
          </a:p>
        </p:txBody>
      </p:sp>
      <p:sp>
        <p:nvSpPr>
          <p:cNvPr id="411" name="Google Shape;411;p36"/>
          <p:cNvSpPr txBox="1">
            <a:spLocks noGrp="1"/>
          </p:cNvSpPr>
          <p:nvPr>
            <p:ph type="body" idx="2"/>
          </p:nvPr>
        </p:nvSpPr>
        <p:spPr>
          <a:xfrm>
            <a:off x="5908225" y="1918700"/>
            <a:ext cx="5975700" cy="4507500"/>
          </a:xfrm>
          <a:prstGeom prst="rect">
            <a:avLst/>
          </a:prstGeom>
        </p:spPr>
        <p:txBody>
          <a:bodyPr spcFirstLastPara="1" wrap="square" lIns="0" tIns="0" rIns="0" bIns="0" anchor="t" anchorCtr="0">
            <a:noAutofit/>
          </a:bodyPr>
          <a:lstStyle/>
          <a:p>
            <a:pPr marL="342900" indent="-342900"/>
            <a:r>
              <a:rPr lang="en-US" sz="2400" dirty="0"/>
              <a:t>The U.S. Department of Education published a list of community colleges and universities that stand out in facilitating transfer  and success in college for community center graduates.</a:t>
            </a:r>
          </a:p>
          <a:p>
            <a:pPr marL="342900" indent="-342900"/>
            <a:endParaRPr lang="en-US" sz="2400" dirty="0"/>
          </a:p>
          <a:p>
            <a:pPr marL="342900" indent="-342900"/>
            <a:r>
              <a:rPr lang="en-US" sz="2400" dirty="0"/>
              <a:t> It also provides a list of those transfer agreements between community colleges and universities that are most successful</a:t>
            </a:r>
            <a:r>
              <a:rPr lang="en-US" sz="2000" dirty="0"/>
              <a:t>.</a:t>
            </a:r>
            <a:endParaRPr dirty="0"/>
          </a:p>
        </p:txBody>
      </p:sp>
      <p:pic>
        <p:nvPicPr>
          <p:cNvPr id="413" name="Google Shape;413;p36" descr="A screenshot of a news page&#10;&#10;Description automatically generated"/>
          <p:cNvPicPr preferRelativeResize="0">
            <a:picLocks noGrp="1"/>
          </p:cNvPicPr>
          <p:nvPr>
            <p:ph type="body" idx="1"/>
          </p:nvPr>
        </p:nvPicPr>
        <p:blipFill rotWithShape="1">
          <a:blip r:embed="rId3">
            <a:alphaModFix/>
          </a:blip>
          <a:srcRect/>
          <a:stretch/>
        </p:blipFill>
        <p:spPr>
          <a:xfrm>
            <a:off x="308075" y="292225"/>
            <a:ext cx="5279925" cy="5752975"/>
          </a:xfrm>
          <a:prstGeom prst="rect">
            <a:avLst/>
          </a:prstGeom>
          <a:noFill/>
          <a:ln>
            <a:noFill/>
          </a:ln>
        </p:spPr>
      </p:pic>
      <p:sp>
        <p:nvSpPr>
          <p:cNvPr id="2" name="TextBox 1">
            <a:extLst>
              <a:ext uri="{FF2B5EF4-FFF2-40B4-BE49-F238E27FC236}">
                <a16:creationId xmlns:a16="http://schemas.microsoft.com/office/drawing/2014/main" id="{ADD8E5FA-6CEB-6A6B-FFF7-C8B6B87FC2CF}"/>
              </a:ext>
            </a:extLst>
          </p:cNvPr>
          <p:cNvSpPr txBox="1"/>
          <p:nvPr/>
        </p:nvSpPr>
        <p:spPr>
          <a:xfrm>
            <a:off x="1384300" y="6426200"/>
            <a:ext cx="4761240" cy="307777"/>
          </a:xfrm>
          <a:prstGeom prst="rect">
            <a:avLst/>
          </a:prstGeom>
          <a:noFill/>
        </p:spPr>
        <p:txBody>
          <a:bodyPr wrap="none" rtlCol="0">
            <a:spAutoFit/>
          </a:bodyPr>
          <a:lstStyle/>
          <a:p>
            <a:r>
              <a:rPr lang="en-US" dirty="0"/>
              <a:t>Weissman (November 10, 2023) </a:t>
            </a:r>
            <a:r>
              <a:rPr lang="en-US" dirty="0">
                <a:hlinkClick r:id="rId4"/>
              </a:rPr>
              <a:t>Inside Higher Education</a:t>
            </a:r>
            <a:r>
              <a:rPr lang="en-US" dirty="0"/>
              <a: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7"/>
          <p:cNvSpPr txBox="1">
            <a:spLocks noGrp="1"/>
          </p:cNvSpPr>
          <p:nvPr>
            <p:ph type="title"/>
          </p:nvPr>
        </p:nvSpPr>
        <p:spPr>
          <a:xfrm>
            <a:off x="883749" y="222399"/>
            <a:ext cx="10363200" cy="13143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1800"/>
              <a:buNone/>
            </a:pPr>
            <a:r>
              <a:rPr lang="en-US" dirty="0"/>
              <a:t>References</a:t>
            </a:r>
            <a:endParaRPr dirty="0"/>
          </a:p>
        </p:txBody>
      </p:sp>
      <p:sp>
        <p:nvSpPr>
          <p:cNvPr id="419" name="Google Shape;419;p37"/>
          <p:cNvSpPr txBox="1">
            <a:spLocks noGrp="1"/>
          </p:cNvSpPr>
          <p:nvPr>
            <p:ph type="body" idx="1"/>
          </p:nvPr>
        </p:nvSpPr>
        <p:spPr>
          <a:xfrm>
            <a:off x="883749" y="1134396"/>
            <a:ext cx="10861211" cy="5164804"/>
          </a:xfrm>
          <a:prstGeom prst="rect">
            <a:avLst/>
          </a:prstGeom>
          <a:noFill/>
          <a:ln>
            <a:noFill/>
          </a:ln>
        </p:spPr>
        <p:txBody>
          <a:bodyPr spcFirstLastPara="1" wrap="square" lIns="91425" tIns="45700" rIns="91425" bIns="45700" anchor="t" anchorCtr="0">
            <a:normAutofit fontScale="25000" lnSpcReduction="20000"/>
          </a:bodyPr>
          <a:lstStyle/>
          <a:p>
            <a:pPr marL="129159" lvl="0" indent="0" algn="l" rtl="0">
              <a:lnSpc>
                <a:spcPct val="120000"/>
              </a:lnSpc>
              <a:spcBef>
                <a:spcPts val="1000"/>
              </a:spcBef>
              <a:spcAft>
                <a:spcPts val="0"/>
              </a:spcAft>
              <a:buSzPct val="80617"/>
              <a:buNone/>
            </a:pPr>
            <a:endParaRPr dirty="0">
              <a:latin typeface="Helvetica Neue"/>
              <a:ea typeface="Helvetica Neue"/>
              <a:cs typeface="Helvetica Neue"/>
              <a:sym typeface="Helvetica Neue"/>
            </a:endParaRPr>
          </a:p>
          <a:p>
            <a:pPr marL="228600" lvl="0" indent="-180163" algn="l" rtl="0">
              <a:lnSpc>
                <a:spcPct val="120000"/>
              </a:lnSpc>
              <a:spcBef>
                <a:spcPts val="1000"/>
              </a:spcBef>
              <a:spcAft>
                <a:spcPts val="0"/>
              </a:spcAft>
              <a:buSzPct val="100000"/>
              <a:buChar char="•"/>
            </a:pPr>
            <a:r>
              <a:rPr lang="en-US" sz="7200" dirty="0">
                <a:solidFill>
                  <a:srgbClr val="524D65"/>
                </a:solidFill>
                <a:latin typeface="Times New Roman"/>
                <a:ea typeface="Times New Roman"/>
                <a:cs typeface="Times New Roman"/>
                <a:sym typeface="Times New Roman"/>
              </a:rPr>
              <a:t>Anderson, D. M. &amp; </a:t>
            </a:r>
            <a:r>
              <a:rPr lang="en-US" sz="7200" dirty="0" err="1">
                <a:solidFill>
                  <a:srgbClr val="524D65"/>
                </a:solidFill>
                <a:latin typeface="Times New Roman"/>
                <a:ea typeface="Times New Roman"/>
                <a:cs typeface="Times New Roman"/>
                <a:sym typeface="Times New Roman"/>
              </a:rPr>
              <a:t>Strich</a:t>
            </a:r>
            <a:r>
              <a:rPr lang="en-US" sz="7200" dirty="0">
                <a:solidFill>
                  <a:srgbClr val="524D65"/>
                </a:solidFill>
                <a:latin typeface="Times New Roman"/>
                <a:ea typeface="Times New Roman"/>
                <a:cs typeface="Times New Roman"/>
                <a:sym typeface="Times New Roman"/>
              </a:rPr>
              <a:t>, J. M. (2015). Goal clarity, task significance, and performance: Evidence from a laboratory experiment. Journal of Public Administration Research and Theory Advance Access. DOI: 10.1093/</a:t>
            </a:r>
            <a:r>
              <a:rPr lang="en-US" sz="7200" dirty="0" err="1">
                <a:solidFill>
                  <a:srgbClr val="524D65"/>
                </a:solidFill>
                <a:latin typeface="Times New Roman"/>
                <a:ea typeface="Times New Roman"/>
                <a:cs typeface="Times New Roman"/>
                <a:sym typeface="Times New Roman"/>
              </a:rPr>
              <a:t>jopart</a:t>
            </a:r>
            <a:r>
              <a:rPr lang="en-US" sz="7200" dirty="0">
                <a:solidFill>
                  <a:srgbClr val="524D65"/>
                </a:solidFill>
                <a:latin typeface="Times New Roman"/>
                <a:ea typeface="Times New Roman"/>
                <a:cs typeface="Times New Roman"/>
                <a:sym typeface="Times New Roman"/>
              </a:rPr>
              <a:t>/muv019</a:t>
            </a:r>
            <a:endParaRPr sz="7200" dirty="0">
              <a:solidFill>
                <a:srgbClr val="524D65"/>
              </a:solidFill>
              <a:latin typeface="Times New Roman"/>
              <a:ea typeface="Times New Roman"/>
              <a:cs typeface="Times New Roman"/>
              <a:sym typeface="Times New Roman"/>
            </a:endParaRPr>
          </a:p>
          <a:p>
            <a:pPr marL="228600" lvl="0" indent="-180163" algn="l" rtl="0">
              <a:lnSpc>
                <a:spcPct val="120000"/>
              </a:lnSpc>
              <a:spcBef>
                <a:spcPts val="1000"/>
              </a:spcBef>
              <a:spcAft>
                <a:spcPts val="0"/>
              </a:spcAft>
              <a:buSzPct val="100000"/>
              <a:buChar char="•"/>
            </a:pPr>
            <a:r>
              <a:rPr lang="en-US" sz="7200" dirty="0">
                <a:solidFill>
                  <a:srgbClr val="524D65"/>
                </a:solidFill>
                <a:latin typeface="Times New Roman"/>
                <a:ea typeface="Times New Roman"/>
                <a:cs typeface="Times New Roman"/>
                <a:sym typeface="Times New Roman"/>
              </a:rPr>
              <a:t>Bandura, A (1988). Organizational Application of Social Cognitive Theory.</a:t>
            </a:r>
            <a:r>
              <a:rPr lang="en-US" sz="7200" i="1" dirty="0">
                <a:solidFill>
                  <a:srgbClr val="524D65"/>
                </a:solidFill>
                <a:latin typeface="Times New Roman"/>
                <a:ea typeface="Times New Roman"/>
                <a:cs typeface="Times New Roman"/>
                <a:sym typeface="Times New Roman"/>
              </a:rPr>
              <a:t> Australian Journal of Management</a:t>
            </a:r>
            <a:r>
              <a:rPr lang="en-US" sz="7200" dirty="0">
                <a:solidFill>
                  <a:srgbClr val="524D65"/>
                </a:solidFill>
                <a:latin typeface="Times New Roman"/>
                <a:ea typeface="Times New Roman"/>
                <a:cs typeface="Times New Roman"/>
                <a:sym typeface="Times New Roman"/>
              </a:rPr>
              <a:t>, 13(2): pp. 275 - 302. </a:t>
            </a:r>
            <a:endParaRPr sz="7200" dirty="0"/>
          </a:p>
          <a:p>
            <a:pPr marL="228600" lvl="0" indent="-166999" algn="l" rtl="0">
              <a:lnSpc>
                <a:spcPct val="120000"/>
              </a:lnSpc>
              <a:spcBef>
                <a:spcPts val="1000"/>
              </a:spcBef>
              <a:spcAft>
                <a:spcPts val="0"/>
              </a:spcAft>
              <a:buSzPct val="100000"/>
              <a:buChar char="•"/>
            </a:pPr>
            <a:r>
              <a:rPr lang="en-US" sz="7200" dirty="0">
                <a:latin typeface="Times New Roman"/>
                <a:ea typeface="Times New Roman"/>
                <a:cs typeface="Times New Roman"/>
                <a:sym typeface="Times New Roman"/>
              </a:rPr>
              <a:t>Bandura, A. (1994). Self-efficacy. In VS Ramachandran. </a:t>
            </a:r>
            <a:r>
              <a:rPr lang="en-US" sz="7200" i="1" dirty="0">
                <a:latin typeface="Times New Roman"/>
                <a:ea typeface="Times New Roman"/>
                <a:cs typeface="Times New Roman"/>
                <a:sym typeface="Times New Roman"/>
              </a:rPr>
              <a:t>Encyclopedia of Human Behavior</a:t>
            </a:r>
            <a:r>
              <a:rPr lang="en-US" sz="7200" dirty="0">
                <a:latin typeface="Times New Roman"/>
                <a:ea typeface="Times New Roman"/>
                <a:cs typeface="Times New Roman"/>
                <a:sym typeface="Times New Roman"/>
              </a:rPr>
              <a:t>, 4, 71-81.</a:t>
            </a:r>
            <a:endParaRPr sz="7200" dirty="0"/>
          </a:p>
          <a:p>
            <a:pPr marL="228600" lvl="0" indent="-166999" algn="l" rtl="0">
              <a:lnSpc>
                <a:spcPct val="120000"/>
              </a:lnSpc>
              <a:spcBef>
                <a:spcPts val="1100"/>
              </a:spcBef>
              <a:spcAft>
                <a:spcPts val="0"/>
              </a:spcAft>
              <a:buSzPct val="100000"/>
              <a:buFont typeface="Times New Roman"/>
              <a:buChar char="•"/>
            </a:pPr>
            <a:r>
              <a:rPr lang="en-US" sz="7200" dirty="0">
                <a:latin typeface="Times New Roman"/>
                <a:ea typeface="Times New Roman"/>
                <a:cs typeface="Times New Roman"/>
                <a:sym typeface="Times New Roman"/>
              </a:rPr>
              <a:t>Buenaflor, S. H. &amp; Cabrera, A. F. (2023). Transfer efficacy and goal orientation among potential transfer students: An exploratory study.  Paper presented before the annual meeting of the National Institute for the Study of Transfer Students (NISTS). Portland, Oregon.</a:t>
            </a:r>
            <a:endParaRPr sz="7200" dirty="0">
              <a:latin typeface="Times New Roman"/>
              <a:ea typeface="Times New Roman"/>
              <a:cs typeface="Times New Roman"/>
              <a:sym typeface="Times New Roman"/>
            </a:endParaRPr>
          </a:p>
          <a:p>
            <a:pPr marL="228600" lvl="0" indent="-166999" algn="l" rtl="0">
              <a:lnSpc>
                <a:spcPct val="120000"/>
              </a:lnSpc>
              <a:spcBef>
                <a:spcPts val="1100"/>
              </a:spcBef>
              <a:spcAft>
                <a:spcPts val="0"/>
              </a:spcAft>
              <a:buSzPct val="100000"/>
              <a:buChar char="•"/>
            </a:pPr>
            <a:r>
              <a:rPr lang="en-US" sz="7200" dirty="0">
                <a:latin typeface="Times New Roman"/>
                <a:ea typeface="Times New Roman"/>
                <a:cs typeface="Times New Roman"/>
                <a:sym typeface="Times New Roman"/>
              </a:rPr>
              <a:t>Buenaflor, S.H. (2021). Transfer student self-efficacy: A success-oriented narrative of the transfer student experience. </a:t>
            </a:r>
            <a:r>
              <a:rPr lang="en-US" sz="7200" i="1" dirty="0">
                <a:latin typeface="Times New Roman"/>
                <a:ea typeface="Times New Roman"/>
                <a:cs typeface="Times New Roman"/>
                <a:sym typeface="Times New Roman"/>
              </a:rPr>
              <a:t>Community College Journal of Research and Practice</a:t>
            </a:r>
            <a:r>
              <a:rPr lang="en-US" sz="7200" dirty="0">
                <a:latin typeface="Times New Roman"/>
                <a:ea typeface="Times New Roman"/>
                <a:cs typeface="Times New Roman"/>
                <a:sym typeface="Times New Roman"/>
              </a:rPr>
              <a:t>, 1-16. </a:t>
            </a:r>
            <a:r>
              <a:rPr lang="en-US" sz="7200" u="sng" dirty="0">
                <a:solidFill>
                  <a:schemeClr val="hlink"/>
                </a:solidFill>
                <a:latin typeface="Times New Roman"/>
                <a:ea typeface="Times New Roman"/>
                <a:cs typeface="Times New Roman"/>
                <a:sym typeface="Times New Roman"/>
                <a:hlinkClick r:id="rId3"/>
              </a:rPr>
              <a:t>https://doi.org/10.1080/10668926.2021.1967226</a:t>
            </a:r>
            <a:r>
              <a:rPr lang="en-US" sz="7200" dirty="0">
                <a:latin typeface="Times New Roman"/>
                <a:ea typeface="Times New Roman"/>
                <a:cs typeface="Times New Roman"/>
                <a:sym typeface="Times New Roman"/>
              </a:rPr>
              <a:t> </a:t>
            </a:r>
          </a:p>
          <a:p>
            <a:pPr marL="228600" lvl="0" indent="-168935" algn="l" rtl="0">
              <a:lnSpc>
                <a:spcPct val="120000"/>
              </a:lnSpc>
              <a:spcBef>
                <a:spcPts val="1100"/>
              </a:spcBef>
              <a:spcAft>
                <a:spcPts val="0"/>
              </a:spcAft>
              <a:buSzPct val="74571"/>
              <a:buChar char="•"/>
            </a:pPr>
            <a:r>
              <a:rPr lang="en-US" sz="7200" dirty="0">
                <a:latin typeface="Times New Roman"/>
                <a:ea typeface="Times New Roman"/>
                <a:cs typeface="Times New Roman"/>
                <a:sym typeface="Times New Roman"/>
              </a:rPr>
              <a:t>Laanan, F. S. (2007). Studying transfer students: Part II: Dimensions of transfer students’ adjustment. Community College Journal of Research and Practice, 31(1), 37-59. </a:t>
            </a:r>
            <a:r>
              <a:rPr lang="en-US" sz="7200" u="sng" dirty="0">
                <a:solidFill>
                  <a:schemeClr val="hlink"/>
                </a:solidFill>
                <a:latin typeface="Times New Roman"/>
                <a:ea typeface="Times New Roman"/>
                <a:cs typeface="Times New Roman"/>
                <a:sym typeface="Times New Roman"/>
                <a:hlinkClick r:id="rId4"/>
              </a:rPr>
              <a:t>https://doi.org/10.1080/10668920600859947</a:t>
            </a:r>
            <a:r>
              <a:rPr lang="en-US" sz="7200" dirty="0">
                <a:latin typeface="Times New Roman"/>
                <a:ea typeface="Times New Roman"/>
                <a:cs typeface="Times New Roman"/>
                <a:sym typeface="Times New Roman"/>
              </a:rPr>
              <a:t> </a:t>
            </a:r>
          </a:p>
          <a:p>
            <a:pPr marL="228600" lvl="0" indent="-166999" algn="l" rtl="0">
              <a:lnSpc>
                <a:spcPct val="120000"/>
              </a:lnSpc>
              <a:spcBef>
                <a:spcPts val="1100"/>
              </a:spcBef>
              <a:spcAft>
                <a:spcPts val="0"/>
              </a:spcAft>
              <a:buSzPct val="100000"/>
              <a:buChar char="•"/>
            </a:pPr>
            <a:endParaRPr sz="7200" dirty="0">
              <a:solidFill>
                <a:srgbClr val="524D65"/>
              </a:solidFill>
              <a:latin typeface="Helvetica Neue"/>
              <a:ea typeface="Helvetica Neue"/>
              <a:cs typeface="Helvetica Neue"/>
              <a:sym typeface="Helvetica Neue"/>
            </a:endParaRPr>
          </a:p>
          <a:p>
            <a:pPr marL="457200" lvl="0" indent="-228600" algn="l" rtl="0">
              <a:lnSpc>
                <a:spcPct val="120000"/>
              </a:lnSpc>
              <a:spcBef>
                <a:spcPts val="1000"/>
              </a:spcBef>
              <a:spcAft>
                <a:spcPts val="0"/>
              </a:spcAft>
              <a:buClr>
                <a:schemeClr val="dk1"/>
              </a:buClr>
              <a:buSzPct val="45145"/>
              <a:buNone/>
            </a:pPr>
            <a:endParaRPr sz="375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39"/>
          <p:cNvSpPr txBox="1">
            <a:spLocks noGrp="1"/>
          </p:cNvSpPr>
          <p:nvPr>
            <p:ph type="title"/>
          </p:nvPr>
        </p:nvSpPr>
        <p:spPr>
          <a:xfrm>
            <a:off x="914400" y="137968"/>
            <a:ext cx="10363200" cy="93518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1800"/>
              <a:buNone/>
            </a:pPr>
            <a:r>
              <a:rPr lang="en-US" dirty="0"/>
              <a:t>References</a:t>
            </a:r>
            <a:endParaRPr dirty="0"/>
          </a:p>
        </p:txBody>
      </p:sp>
      <p:sp>
        <p:nvSpPr>
          <p:cNvPr id="434" name="Google Shape;434;p39"/>
          <p:cNvSpPr txBox="1">
            <a:spLocks noGrp="1"/>
          </p:cNvSpPr>
          <p:nvPr>
            <p:ph type="body" idx="1"/>
          </p:nvPr>
        </p:nvSpPr>
        <p:spPr>
          <a:xfrm>
            <a:off x="914400" y="1073150"/>
            <a:ext cx="10948416" cy="5646882"/>
          </a:xfrm>
          <a:prstGeom prst="rect">
            <a:avLst/>
          </a:prstGeom>
          <a:noFill/>
          <a:ln>
            <a:noFill/>
          </a:ln>
        </p:spPr>
        <p:txBody>
          <a:bodyPr spcFirstLastPara="1" wrap="square" lIns="91425" tIns="45700" rIns="91425" bIns="45700" anchor="t" anchorCtr="0">
            <a:normAutofit fontScale="25000" lnSpcReduction="20000"/>
          </a:bodyPr>
          <a:lstStyle/>
          <a:p>
            <a:pPr marL="228600" indent="-168935">
              <a:spcBef>
                <a:spcPts val="1100"/>
              </a:spcBef>
              <a:buSzPts val="1417"/>
            </a:pPr>
            <a:r>
              <a:rPr lang="en-US" sz="6600" dirty="0">
                <a:latin typeface="Times New Roman"/>
                <a:ea typeface="Times New Roman"/>
                <a:cs typeface="Times New Roman"/>
                <a:sym typeface="Times New Roman"/>
              </a:rPr>
              <a:t>Kezar, A. (2018). </a:t>
            </a:r>
            <a:r>
              <a:rPr lang="en-US" sz="6600" i="1" dirty="0">
                <a:latin typeface="Times New Roman"/>
                <a:ea typeface="Times New Roman"/>
                <a:cs typeface="Times New Roman"/>
                <a:sym typeface="Times New Roman"/>
              </a:rPr>
              <a:t>How colleges change: Understanding, leading and enacting change</a:t>
            </a:r>
            <a:r>
              <a:rPr lang="en-US" sz="6600" dirty="0">
                <a:latin typeface="Times New Roman"/>
                <a:ea typeface="Times New Roman"/>
                <a:cs typeface="Times New Roman"/>
                <a:sym typeface="Times New Roman"/>
              </a:rPr>
              <a:t>. Routledge</a:t>
            </a:r>
          </a:p>
          <a:p>
            <a:pPr marL="228600" indent="-168935">
              <a:spcBef>
                <a:spcPts val="1100"/>
              </a:spcBef>
              <a:buSzPts val="1417"/>
            </a:pPr>
            <a:r>
              <a:rPr lang="en-US" sz="6600" dirty="0">
                <a:latin typeface="Times New Roman"/>
                <a:ea typeface="Times New Roman"/>
                <a:cs typeface="Times New Roman"/>
                <a:sym typeface="Times New Roman"/>
              </a:rPr>
              <a:t>Knox,  L. (2022). Transfer enrollments continue pandemic-driven decline. </a:t>
            </a:r>
            <a:r>
              <a:rPr lang="en-US" sz="6600" i="1" dirty="0">
                <a:latin typeface="Times New Roman"/>
                <a:ea typeface="Times New Roman"/>
                <a:cs typeface="Times New Roman"/>
                <a:sym typeface="Times New Roman"/>
              </a:rPr>
              <a:t>Inside Higher Ed.</a:t>
            </a:r>
          </a:p>
          <a:p>
            <a:pPr marL="228600" indent="-168935">
              <a:spcBef>
                <a:spcPts val="1100"/>
              </a:spcBef>
              <a:buSzPts val="1417"/>
            </a:pPr>
            <a:r>
              <a:rPr lang="en-US" sz="6600" dirty="0">
                <a:latin typeface="Times New Roman"/>
                <a:ea typeface="Times New Roman"/>
                <a:cs typeface="Times New Roman"/>
                <a:sym typeface="Times New Roman"/>
              </a:rPr>
              <a:t>Laanan, F. S., Starobin, S. S., &amp; Eggleston, L. E. (2010). Adjustment of community college students at a four-year university: Role and relevance of transfer student capital for student retention. </a:t>
            </a:r>
            <a:r>
              <a:rPr lang="en-US" sz="6600" i="1" dirty="0">
                <a:latin typeface="Times New Roman"/>
                <a:ea typeface="Times New Roman"/>
                <a:cs typeface="Times New Roman"/>
                <a:sym typeface="Times New Roman"/>
              </a:rPr>
              <a:t>Journal of College Student Retention: Research, Theory &amp; Practice</a:t>
            </a:r>
            <a:r>
              <a:rPr lang="en-US" sz="6600" dirty="0">
                <a:latin typeface="Times New Roman"/>
                <a:ea typeface="Times New Roman"/>
                <a:cs typeface="Times New Roman"/>
                <a:sym typeface="Times New Roman"/>
              </a:rPr>
              <a:t>, 12(2), 175-209. </a:t>
            </a:r>
            <a:r>
              <a:rPr lang="en-US" sz="6600" u="sng" dirty="0">
                <a:solidFill>
                  <a:schemeClr val="hlink"/>
                </a:solidFill>
                <a:latin typeface="Times New Roman"/>
                <a:ea typeface="Times New Roman"/>
                <a:cs typeface="Times New Roman"/>
                <a:sym typeface="Times New Roman"/>
                <a:hlinkClick r:id="rId3"/>
              </a:rPr>
              <a:t>https://doi.org/10.2190/CS.12.2.d</a:t>
            </a:r>
            <a:endParaRPr lang="en-US" sz="6600" dirty="0"/>
          </a:p>
          <a:p>
            <a:pPr marL="228600" lvl="0" indent="-168935" algn="l" rtl="0">
              <a:lnSpc>
                <a:spcPct val="120000"/>
              </a:lnSpc>
              <a:spcBef>
                <a:spcPts val="1100"/>
              </a:spcBef>
              <a:spcAft>
                <a:spcPts val="0"/>
              </a:spcAft>
              <a:buSzPct val="74571"/>
              <a:buChar char="•"/>
            </a:pPr>
            <a:r>
              <a:rPr lang="en-US" sz="6400" dirty="0">
                <a:solidFill>
                  <a:srgbClr val="000000"/>
                </a:solidFill>
                <a:latin typeface="Times New Roman"/>
                <a:ea typeface="Times New Roman"/>
                <a:cs typeface="Times New Roman"/>
                <a:sym typeface="Times New Roman"/>
              </a:rPr>
              <a:t>Lent, R. W., Brown, S. D., &amp; Hackett, G. D. Brown (ed.) (</a:t>
            </a:r>
            <a:r>
              <a:rPr lang="en-US" sz="6400" dirty="0">
                <a:solidFill>
                  <a:srgbClr val="000080"/>
                </a:solidFill>
                <a:latin typeface="Times New Roman"/>
                <a:ea typeface="Times New Roman"/>
                <a:cs typeface="Times New Roman"/>
                <a:sym typeface="Times New Roman"/>
              </a:rPr>
              <a:t>2002</a:t>
            </a:r>
            <a:r>
              <a:rPr lang="en-US" sz="6400" dirty="0">
                <a:solidFill>
                  <a:srgbClr val="000000"/>
                </a:solidFill>
                <a:latin typeface="Times New Roman"/>
                <a:ea typeface="Times New Roman"/>
                <a:cs typeface="Times New Roman"/>
                <a:sym typeface="Times New Roman"/>
              </a:rPr>
              <a:t>). Social cognitive career theory. In D. Brown (ed (ed), Career choice and development. 4th ed. (pp. 255–311). New York, NY: John Wiley &amp; Sons</a:t>
            </a:r>
            <a:endParaRPr sz="6400" dirty="0">
              <a:latin typeface="Times New Roman"/>
              <a:ea typeface="Times New Roman"/>
              <a:cs typeface="Times New Roman"/>
              <a:sym typeface="Times New Roman"/>
            </a:endParaRPr>
          </a:p>
          <a:p>
            <a:pPr marL="228600" lvl="0" indent="-168935" algn="l" rtl="0">
              <a:lnSpc>
                <a:spcPct val="120000"/>
              </a:lnSpc>
              <a:spcBef>
                <a:spcPts val="1100"/>
              </a:spcBef>
              <a:spcAft>
                <a:spcPts val="0"/>
              </a:spcAft>
              <a:buSzPct val="74571"/>
              <a:buChar char="•"/>
            </a:pPr>
            <a:r>
              <a:rPr lang="en-US" sz="6400" dirty="0" err="1">
                <a:latin typeface="Times New Roman"/>
                <a:ea typeface="Times New Roman"/>
                <a:cs typeface="Times New Roman"/>
                <a:sym typeface="Times New Roman"/>
              </a:rPr>
              <a:t>Lukszo</a:t>
            </a:r>
            <a:r>
              <a:rPr lang="en-US" sz="6400" dirty="0">
                <a:latin typeface="Times New Roman"/>
                <a:ea typeface="Times New Roman"/>
                <a:cs typeface="Times New Roman"/>
                <a:sym typeface="Times New Roman"/>
              </a:rPr>
              <a:t>, C. M., &amp; Hayes, S. (2019). Facilitating transfer student success: Exploring sources of transfer student capital. </a:t>
            </a:r>
            <a:r>
              <a:rPr lang="en-US" sz="6400" i="1" dirty="0">
                <a:latin typeface="Times New Roman"/>
                <a:ea typeface="Times New Roman"/>
                <a:cs typeface="Times New Roman"/>
                <a:sym typeface="Times New Roman"/>
              </a:rPr>
              <a:t>Community College Review</a:t>
            </a:r>
            <a:r>
              <a:rPr lang="en-US" sz="6400" dirty="0">
                <a:latin typeface="Times New Roman"/>
                <a:ea typeface="Times New Roman"/>
                <a:cs typeface="Times New Roman"/>
                <a:sym typeface="Times New Roman"/>
              </a:rPr>
              <a:t>. </a:t>
            </a:r>
            <a:r>
              <a:rPr lang="en-US" sz="6400" dirty="0" err="1">
                <a:latin typeface="Times New Roman"/>
                <a:ea typeface="Times New Roman"/>
                <a:cs typeface="Times New Roman"/>
                <a:sym typeface="Times New Roman"/>
              </a:rPr>
              <a:t>doi</a:t>
            </a:r>
            <a:r>
              <a:rPr lang="en-US" sz="6400" dirty="0">
                <a:latin typeface="Times New Roman"/>
                <a:ea typeface="Times New Roman"/>
                <a:cs typeface="Times New Roman"/>
                <a:sym typeface="Times New Roman"/>
              </a:rPr>
              <a:t>: 10.1177/0091552119876017.</a:t>
            </a:r>
          </a:p>
          <a:p>
            <a:pPr marL="228600" indent="-168935">
              <a:spcBef>
                <a:spcPts val="1100"/>
              </a:spcBef>
              <a:buSzPct val="74571"/>
            </a:pPr>
            <a:r>
              <a:rPr lang="en-US" sz="6400" dirty="0">
                <a:latin typeface="Times New Roman" panose="02020603050405020304" pitchFamily="18" charset="0"/>
                <a:cs typeface="Times New Roman" panose="02020603050405020304" pitchFamily="18" charset="0"/>
                <a:sym typeface="Times New Roman"/>
              </a:rPr>
              <a:t>National Student Clearinghouse (March 25, 2024). </a:t>
            </a:r>
            <a:r>
              <a:rPr lang="en-US" sz="6400" b="0" i="0" dirty="0">
                <a:solidFill>
                  <a:srgbClr val="292929"/>
                </a:solidFill>
                <a:effectLst/>
                <a:latin typeface="Times New Roman" panose="02020603050405020304" pitchFamily="18" charset="0"/>
                <a:cs typeface="Times New Roman" panose="02020603050405020304" pitchFamily="18" charset="0"/>
                <a:hlinkClick r:id="rId4"/>
              </a:rPr>
              <a:t>Community College Enrollment &amp; Other Mobility Trends in Fall 2023</a:t>
            </a:r>
            <a:r>
              <a:rPr lang="en-US" sz="6400" b="0" i="0" dirty="0">
                <a:solidFill>
                  <a:srgbClr val="292929"/>
                </a:solidFill>
                <a:effectLst/>
                <a:latin typeface="Times New Roman" panose="02020603050405020304" pitchFamily="18" charset="0"/>
                <a:cs typeface="Times New Roman" panose="02020603050405020304" pitchFamily="18" charset="0"/>
              </a:rPr>
              <a:t>.</a:t>
            </a:r>
          </a:p>
          <a:p>
            <a:pPr marL="228600" indent="-168935">
              <a:spcBef>
                <a:spcPts val="1100"/>
              </a:spcBef>
              <a:buSzPct val="74571"/>
            </a:pPr>
            <a:r>
              <a:rPr lang="en-US" sz="6400" dirty="0">
                <a:solidFill>
                  <a:srgbClr val="292929"/>
                </a:solidFill>
                <a:latin typeface="Times New Roman" panose="02020603050405020304" pitchFamily="18" charset="0"/>
                <a:cs typeface="Times New Roman" panose="02020603050405020304" pitchFamily="18" charset="0"/>
              </a:rPr>
              <a:t>National Student Clearinghouse (March 9, 2023). </a:t>
            </a:r>
            <a:r>
              <a:rPr lang="en-US" sz="6400" b="0" i="0" dirty="0">
                <a:solidFill>
                  <a:srgbClr val="292929"/>
                </a:solidFill>
                <a:effectLst/>
                <a:latin typeface="Times New Roman" panose="02020603050405020304" pitchFamily="18" charset="0"/>
                <a:cs typeface="Times New Roman" panose="02020603050405020304" pitchFamily="18" charset="0"/>
                <a:hlinkClick r:id="rId5"/>
              </a:rPr>
              <a:t>Transfers from Community Colleges to Four-Year Colleges Drop Nearly</a:t>
            </a:r>
            <a:r>
              <a:rPr lang="en-US" sz="6400" b="0" i="0" dirty="0">
                <a:solidFill>
                  <a:srgbClr val="292929"/>
                </a:solidFill>
                <a:effectLst/>
                <a:latin typeface="Times New Roman" panose="02020603050405020304" pitchFamily="18" charset="0"/>
                <a:cs typeface="Times New Roman" panose="02020603050405020304" pitchFamily="18" charset="0"/>
              </a:rPr>
              <a:t> 8% from Fall 2021 to Fall 2022</a:t>
            </a:r>
            <a:endParaRPr sz="6400" dirty="0">
              <a:latin typeface="Times New Roman" panose="02020603050405020304" pitchFamily="18" charset="0"/>
              <a:cs typeface="Times New Roman" panose="02020603050405020304" pitchFamily="18" charset="0"/>
            </a:endParaRPr>
          </a:p>
          <a:p>
            <a:pPr marL="228600" lvl="0" indent="-168935" algn="l" rtl="0">
              <a:lnSpc>
                <a:spcPct val="120000"/>
              </a:lnSpc>
              <a:spcBef>
                <a:spcPts val="1100"/>
              </a:spcBef>
              <a:spcAft>
                <a:spcPts val="0"/>
              </a:spcAft>
              <a:buSzPct val="74571"/>
              <a:buChar char="•"/>
            </a:pPr>
            <a:r>
              <a:rPr lang="en-US" sz="6400" dirty="0">
                <a:latin typeface="Times New Roman"/>
                <a:ea typeface="Times New Roman"/>
                <a:cs typeface="Times New Roman"/>
                <a:sym typeface="Times New Roman"/>
              </a:rPr>
              <a:t>Tourangeau, R., Rips, L. J. &amp; </a:t>
            </a:r>
            <a:r>
              <a:rPr lang="en-US" sz="6400" dirty="0" err="1">
                <a:latin typeface="Times New Roman"/>
                <a:ea typeface="Times New Roman"/>
                <a:cs typeface="Times New Roman"/>
                <a:sym typeface="Times New Roman"/>
              </a:rPr>
              <a:t>Rainski</a:t>
            </a:r>
            <a:r>
              <a:rPr lang="en-US" sz="6400" dirty="0">
                <a:latin typeface="Times New Roman"/>
                <a:ea typeface="Times New Roman"/>
                <a:cs typeface="Times New Roman"/>
                <a:sym typeface="Times New Roman"/>
              </a:rPr>
              <a:t> (2000). </a:t>
            </a:r>
            <a:r>
              <a:rPr lang="en-US" sz="6400" i="1" dirty="0">
                <a:latin typeface="Times New Roman"/>
                <a:ea typeface="Times New Roman"/>
                <a:cs typeface="Times New Roman"/>
                <a:sym typeface="Times New Roman"/>
              </a:rPr>
              <a:t>The psychology of survey response</a:t>
            </a:r>
            <a:r>
              <a:rPr lang="en-US" sz="6400" dirty="0">
                <a:latin typeface="Times New Roman"/>
                <a:ea typeface="Times New Roman"/>
                <a:cs typeface="Times New Roman"/>
                <a:sym typeface="Times New Roman"/>
              </a:rPr>
              <a:t>, Cambridge University Press.</a:t>
            </a:r>
          </a:p>
          <a:p>
            <a:pPr marL="228600" lvl="0" indent="-168935" algn="l" rtl="0">
              <a:lnSpc>
                <a:spcPct val="120000"/>
              </a:lnSpc>
              <a:spcBef>
                <a:spcPts val="1100"/>
              </a:spcBef>
              <a:spcAft>
                <a:spcPts val="0"/>
              </a:spcAft>
              <a:buSzPct val="74571"/>
              <a:buChar char="•"/>
            </a:pPr>
            <a:r>
              <a:rPr lang="en-US" sz="6400" dirty="0">
                <a:latin typeface="Times New Roman"/>
                <a:cs typeface="Times New Roman"/>
                <a:sym typeface="Times New Roman"/>
              </a:rPr>
              <a:t>Velasco, et al. (2024). </a:t>
            </a:r>
            <a:r>
              <a:rPr lang="en-US" sz="6400" dirty="0">
                <a:latin typeface="Times New Roman"/>
                <a:cs typeface="Times New Roman"/>
                <a:sym typeface="Times New Roman"/>
                <a:hlinkClick r:id="rId6"/>
              </a:rPr>
              <a:t>Tracking transfer</a:t>
            </a:r>
            <a:r>
              <a:rPr lang="en-US" sz="6400" dirty="0">
                <a:latin typeface="Times New Roman"/>
                <a:cs typeface="Times New Roman"/>
                <a:sym typeface="Times New Roman"/>
              </a:rPr>
              <a:t>. College Research Center. Teachers College. Columbia University. </a:t>
            </a:r>
            <a:endParaRPr lang="en-US" dirty="0"/>
          </a:p>
          <a:p>
            <a:pPr marL="228600" lvl="0" indent="-168935" algn="l" rtl="0">
              <a:lnSpc>
                <a:spcPct val="120000"/>
              </a:lnSpc>
              <a:spcBef>
                <a:spcPts val="1100"/>
              </a:spcBef>
              <a:spcAft>
                <a:spcPts val="0"/>
              </a:spcAft>
              <a:buSzPct val="74571"/>
              <a:buChar char="•"/>
            </a:pPr>
            <a:r>
              <a:rPr lang="en-US" sz="6400" dirty="0">
                <a:latin typeface="Times New Roman"/>
                <a:ea typeface="Times New Roman"/>
                <a:cs typeface="Times New Roman"/>
                <a:sym typeface="Times New Roman"/>
              </a:rPr>
              <a:t>Wang, X. (2016). Upward transfer in STEM fields of study: A new conceptual framework and survey instrument for institutional research. </a:t>
            </a:r>
            <a:r>
              <a:rPr lang="en-US" sz="6400" i="1" dirty="0">
                <a:latin typeface="Times New Roman"/>
                <a:ea typeface="Times New Roman"/>
                <a:cs typeface="Times New Roman"/>
                <a:sym typeface="Times New Roman"/>
              </a:rPr>
              <a:t>New Directions for Institutional Research</a:t>
            </a:r>
            <a:r>
              <a:rPr lang="en-US" sz="6400" dirty="0">
                <a:latin typeface="Times New Roman"/>
                <a:ea typeface="Times New Roman"/>
                <a:cs typeface="Times New Roman"/>
                <a:sym typeface="Times New Roman"/>
              </a:rPr>
              <a:t>, 2016(170), 49-60. </a:t>
            </a:r>
            <a:r>
              <a:rPr lang="en-US" sz="6400" u="sng" dirty="0">
                <a:solidFill>
                  <a:schemeClr val="hlink"/>
                </a:solidFill>
                <a:latin typeface="Times New Roman"/>
                <a:ea typeface="Times New Roman"/>
                <a:cs typeface="Times New Roman"/>
                <a:sym typeface="Times New Roman"/>
                <a:hlinkClick r:id="rId7"/>
              </a:rPr>
              <a:t>https://doi.org/10.1002/ir.20184</a:t>
            </a:r>
            <a:endParaRPr sz="6400" dirty="0">
              <a:latin typeface="Times New Roman"/>
              <a:ea typeface="Times New Roman"/>
              <a:cs typeface="Times New Roman"/>
              <a:sym typeface="Times New Roman"/>
            </a:endParaRPr>
          </a:p>
          <a:p>
            <a:pPr marL="457200" lvl="0" indent="-228600" algn="l" rtl="0">
              <a:lnSpc>
                <a:spcPct val="120000"/>
              </a:lnSpc>
              <a:spcBef>
                <a:spcPts val="1000"/>
              </a:spcBef>
              <a:spcAft>
                <a:spcPts val="0"/>
              </a:spcAft>
              <a:buClr>
                <a:schemeClr val="dk1"/>
              </a:buClr>
              <a:buSzPct val="298285"/>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3"/>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96" name="Google Shape;296;p33"/>
          <p:cNvSpPr/>
          <p:nvPr/>
        </p:nvSpPr>
        <p:spPr>
          <a:xfrm rot="10800000" flipH="1">
            <a:off x="0" y="0"/>
            <a:ext cx="12192000" cy="2371134"/>
          </a:xfrm>
          <a:custGeom>
            <a:avLst/>
            <a:gdLst/>
            <a:ahLst/>
            <a:cxnLst/>
            <a:rect l="l" t="t" r="r" b="b"/>
            <a:pathLst>
              <a:path w="12192000" h="2515690" extrusionOk="0">
                <a:moveTo>
                  <a:pt x="0" y="0"/>
                </a:moveTo>
                <a:lnTo>
                  <a:pt x="170442" y="96074"/>
                </a:lnTo>
                <a:cubicBezTo>
                  <a:pt x="323315" y="179510"/>
                  <a:pt x="418777" y="223899"/>
                  <a:pt x="424739" y="224865"/>
                </a:cubicBezTo>
                <a:cubicBezTo>
                  <a:pt x="573781" y="248496"/>
                  <a:pt x="654649" y="314572"/>
                  <a:pt x="748273" y="373939"/>
                </a:cubicBezTo>
                <a:cubicBezTo>
                  <a:pt x="830321" y="425631"/>
                  <a:pt x="917271" y="480784"/>
                  <a:pt x="1037058" y="499994"/>
                </a:cubicBezTo>
                <a:cubicBezTo>
                  <a:pt x="1195925" y="525362"/>
                  <a:pt x="1048105" y="445478"/>
                  <a:pt x="1101312" y="428540"/>
                </a:cubicBezTo>
                <a:cubicBezTo>
                  <a:pt x="1188473" y="458169"/>
                  <a:pt x="1274625" y="505369"/>
                  <a:pt x="1367071" y="516118"/>
                </a:cubicBezTo>
                <a:cubicBezTo>
                  <a:pt x="1701323" y="554463"/>
                  <a:pt x="1964451" y="648887"/>
                  <a:pt x="2189943" y="794533"/>
                </a:cubicBezTo>
                <a:cubicBezTo>
                  <a:pt x="2255082" y="836300"/>
                  <a:pt x="2357481" y="862342"/>
                  <a:pt x="2390329" y="920897"/>
                </a:cubicBezTo>
                <a:cubicBezTo>
                  <a:pt x="2406050" y="949359"/>
                  <a:pt x="2430126" y="969285"/>
                  <a:pt x="2459570" y="983740"/>
                </a:cubicBezTo>
                <a:lnTo>
                  <a:pt x="2503252" y="1000151"/>
                </a:lnTo>
                <a:lnTo>
                  <a:pt x="2503252" y="1008273"/>
                </a:lnTo>
                <a:lnTo>
                  <a:pt x="2511191" y="1009499"/>
                </a:lnTo>
                <a:cubicBezTo>
                  <a:pt x="2529847" y="1011974"/>
                  <a:pt x="2562849" y="1015701"/>
                  <a:pt x="2565029" y="1015977"/>
                </a:cubicBezTo>
                <a:cubicBezTo>
                  <a:pt x="2610845" y="1021778"/>
                  <a:pt x="2601577" y="1020837"/>
                  <a:pt x="2593745" y="1019963"/>
                </a:cubicBezTo>
                <a:lnTo>
                  <a:pt x="2591015" y="1019651"/>
                </a:lnTo>
                <a:lnTo>
                  <a:pt x="2590137" y="1019549"/>
                </a:lnTo>
                <a:cubicBezTo>
                  <a:pt x="2588203" y="1019326"/>
                  <a:pt x="2588125" y="1019321"/>
                  <a:pt x="2589021" y="1019424"/>
                </a:cubicBezTo>
                <a:lnTo>
                  <a:pt x="2591015" y="1019651"/>
                </a:lnTo>
                <a:lnTo>
                  <a:pt x="2602385" y="1020975"/>
                </a:lnTo>
                <a:lnTo>
                  <a:pt x="2614445" y="1022389"/>
                </a:lnTo>
                <a:lnTo>
                  <a:pt x="2614445" y="1020966"/>
                </a:lnTo>
                <a:lnTo>
                  <a:pt x="2676661" y="1029355"/>
                </a:lnTo>
                <a:cubicBezTo>
                  <a:pt x="2715592" y="1034194"/>
                  <a:pt x="2753901" y="1039695"/>
                  <a:pt x="2788597" y="1048926"/>
                </a:cubicBezTo>
                <a:lnTo>
                  <a:pt x="2812742" y="1057667"/>
                </a:lnTo>
                <a:lnTo>
                  <a:pt x="2970201" y="949091"/>
                </a:lnTo>
                <a:cubicBezTo>
                  <a:pt x="3052785" y="982961"/>
                  <a:pt x="2996105" y="1020057"/>
                  <a:pt x="3030610" y="1049340"/>
                </a:cubicBezTo>
                <a:cubicBezTo>
                  <a:pt x="3039005" y="1048442"/>
                  <a:pt x="3049621" y="1048500"/>
                  <a:pt x="3058913" y="1048085"/>
                </a:cubicBezTo>
                <a:lnTo>
                  <a:pt x="3072697" y="1045316"/>
                </a:lnTo>
                <a:lnTo>
                  <a:pt x="3083305" y="1040550"/>
                </a:lnTo>
                <a:lnTo>
                  <a:pt x="3125603" y="1004583"/>
                </a:lnTo>
                <a:cubicBezTo>
                  <a:pt x="3221669" y="925596"/>
                  <a:pt x="3242489" y="937564"/>
                  <a:pt x="3385106" y="1042233"/>
                </a:cubicBezTo>
                <a:cubicBezTo>
                  <a:pt x="3399403" y="1052670"/>
                  <a:pt x="3412529" y="1060209"/>
                  <a:pt x="3424945" y="1065268"/>
                </a:cubicBezTo>
                <a:lnTo>
                  <a:pt x="3436948" y="1068018"/>
                </a:lnTo>
                <a:lnTo>
                  <a:pt x="3466714" y="1063419"/>
                </a:lnTo>
                <a:lnTo>
                  <a:pt x="3550909" y="1044511"/>
                </a:lnTo>
                <a:lnTo>
                  <a:pt x="3555900" y="1041996"/>
                </a:lnTo>
                <a:cubicBezTo>
                  <a:pt x="3573827" y="1033454"/>
                  <a:pt x="3594382" y="1025941"/>
                  <a:pt x="3625978" y="1023459"/>
                </a:cubicBezTo>
                <a:lnTo>
                  <a:pt x="3632465" y="1023522"/>
                </a:lnTo>
                <a:lnTo>
                  <a:pt x="3649063" y="1018726"/>
                </a:lnTo>
                <a:cubicBezTo>
                  <a:pt x="3741849" y="989371"/>
                  <a:pt x="3810578" y="953657"/>
                  <a:pt x="3805954" y="917517"/>
                </a:cubicBezTo>
                <a:cubicBezTo>
                  <a:pt x="4031729" y="953901"/>
                  <a:pt x="4031729" y="953901"/>
                  <a:pt x="4020506" y="816231"/>
                </a:cubicBezTo>
                <a:cubicBezTo>
                  <a:pt x="4171643" y="865324"/>
                  <a:pt x="4206308" y="864422"/>
                  <a:pt x="4233682" y="799511"/>
                </a:cubicBezTo>
                <a:cubicBezTo>
                  <a:pt x="4260226" y="737017"/>
                  <a:pt x="4254728" y="668575"/>
                  <a:pt x="4306552" y="610207"/>
                </a:cubicBezTo>
                <a:cubicBezTo>
                  <a:pt x="4495313" y="657923"/>
                  <a:pt x="4699922" y="667347"/>
                  <a:pt x="4816604" y="773163"/>
                </a:cubicBezTo>
                <a:cubicBezTo>
                  <a:pt x="4834734" y="789836"/>
                  <a:pt x="4890507" y="799946"/>
                  <a:pt x="4916502" y="788104"/>
                </a:cubicBezTo>
                <a:cubicBezTo>
                  <a:pt x="5013526" y="746101"/>
                  <a:pt x="5238129" y="796871"/>
                  <a:pt x="5224415" y="674418"/>
                </a:cubicBezTo>
                <a:cubicBezTo>
                  <a:pt x="5223051" y="659300"/>
                  <a:pt x="5240524" y="644890"/>
                  <a:pt x="5274077" y="655978"/>
                </a:cubicBezTo>
                <a:cubicBezTo>
                  <a:pt x="5388582" y="694066"/>
                  <a:pt x="5367022" y="644784"/>
                  <a:pt x="5371217" y="614372"/>
                </a:cubicBezTo>
                <a:cubicBezTo>
                  <a:pt x="5375856" y="577567"/>
                  <a:pt x="5319010" y="537578"/>
                  <a:pt x="5364523" y="502501"/>
                </a:cubicBezTo>
                <a:cubicBezTo>
                  <a:pt x="5425408" y="508891"/>
                  <a:pt x="5433299" y="538191"/>
                  <a:pt x="5457871" y="558285"/>
                </a:cubicBezTo>
                <a:cubicBezTo>
                  <a:pt x="5530352" y="617005"/>
                  <a:pt x="5609566" y="664386"/>
                  <a:pt x="5750580" y="663503"/>
                </a:cubicBezTo>
                <a:cubicBezTo>
                  <a:pt x="5864519" y="662926"/>
                  <a:pt x="5966527" y="666650"/>
                  <a:pt x="5976618" y="582652"/>
                </a:cubicBezTo>
                <a:cubicBezTo>
                  <a:pt x="5978145" y="569455"/>
                  <a:pt x="5990792" y="562346"/>
                  <a:pt x="6009346" y="559470"/>
                </a:cubicBezTo>
                <a:cubicBezTo>
                  <a:pt x="6030639" y="568485"/>
                  <a:pt x="6052592" y="577083"/>
                  <a:pt x="6069735" y="587803"/>
                </a:cubicBezTo>
                <a:cubicBezTo>
                  <a:pt x="6126182" y="623812"/>
                  <a:pt x="6196945" y="634730"/>
                  <a:pt x="6270319" y="643982"/>
                </a:cubicBezTo>
                <a:cubicBezTo>
                  <a:pt x="6317101" y="649940"/>
                  <a:pt x="6363466" y="657107"/>
                  <a:pt x="6406781" y="672327"/>
                </a:cubicBezTo>
                <a:cubicBezTo>
                  <a:pt x="6433586" y="681598"/>
                  <a:pt x="6454928" y="693402"/>
                  <a:pt x="6469508" y="708574"/>
                </a:cubicBezTo>
                <a:cubicBezTo>
                  <a:pt x="6482729" y="721786"/>
                  <a:pt x="6496225" y="725422"/>
                  <a:pt x="6515869" y="715738"/>
                </a:cubicBezTo>
                <a:cubicBezTo>
                  <a:pt x="6572200" y="688353"/>
                  <a:pt x="6639257" y="676241"/>
                  <a:pt x="6725938" y="691128"/>
                </a:cubicBezTo>
                <a:cubicBezTo>
                  <a:pt x="6752109" y="695629"/>
                  <a:pt x="6772625" y="691505"/>
                  <a:pt x="6778240" y="678998"/>
                </a:cubicBezTo>
                <a:cubicBezTo>
                  <a:pt x="6784286" y="665981"/>
                  <a:pt x="6794269" y="655280"/>
                  <a:pt x="6806944" y="646178"/>
                </a:cubicBezTo>
                <a:lnTo>
                  <a:pt x="6830632" y="633915"/>
                </a:lnTo>
                <a:lnTo>
                  <a:pt x="6858072" y="646178"/>
                </a:lnTo>
                <a:cubicBezTo>
                  <a:pt x="6872754" y="655280"/>
                  <a:pt x="6884317" y="665981"/>
                  <a:pt x="6891322" y="678998"/>
                </a:cubicBezTo>
                <a:cubicBezTo>
                  <a:pt x="6897826" y="691505"/>
                  <a:pt x="6921592" y="695629"/>
                  <a:pt x="6951905" y="691128"/>
                </a:cubicBezTo>
                <a:cubicBezTo>
                  <a:pt x="7052317" y="676241"/>
                  <a:pt x="7129994" y="688353"/>
                  <a:pt x="7195246" y="715738"/>
                </a:cubicBezTo>
                <a:cubicBezTo>
                  <a:pt x="7217999" y="725422"/>
                  <a:pt x="7233634" y="721786"/>
                  <a:pt x="7248949" y="708574"/>
                </a:cubicBezTo>
                <a:cubicBezTo>
                  <a:pt x="7265838" y="693402"/>
                  <a:pt x="7290560" y="681598"/>
                  <a:pt x="7321609" y="672327"/>
                </a:cubicBezTo>
                <a:cubicBezTo>
                  <a:pt x="7371785" y="657107"/>
                  <a:pt x="7425493" y="649940"/>
                  <a:pt x="7479684" y="643982"/>
                </a:cubicBezTo>
                <a:cubicBezTo>
                  <a:pt x="7564679" y="634730"/>
                  <a:pt x="7646649" y="623812"/>
                  <a:pt x="7712035" y="587803"/>
                </a:cubicBezTo>
                <a:cubicBezTo>
                  <a:pt x="7731892" y="577083"/>
                  <a:pt x="7757322" y="568485"/>
                  <a:pt x="7781987" y="559470"/>
                </a:cubicBezTo>
                <a:cubicBezTo>
                  <a:pt x="7803481" y="562346"/>
                  <a:pt x="7818130" y="569455"/>
                  <a:pt x="7819900" y="582652"/>
                </a:cubicBezTo>
                <a:cubicBezTo>
                  <a:pt x="7831588" y="666650"/>
                  <a:pt x="7949751" y="662926"/>
                  <a:pt x="8081736" y="663503"/>
                </a:cubicBezTo>
                <a:cubicBezTo>
                  <a:pt x="8245081" y="664386"/>
                  <a:pt x="8336842" y="617005"/>
                  <a:pt x="8420801" y="558285"/>
                </a:cubicBezTo>
                <a:cubicBezTo>
                  <a:pt x="8449265" y="538191"/>
                  <a:pt x="8458404" y="508890"/>
                  <a:pt x="8528933" y="502501"/>
                </a:cubicBezTo>
                <a:cubicBezTo>
                  <a:pt x="8581654" y="537578"/>
                  <a:pt x="8515805" y="577567"/>
                  <a:pt x="8521178" y="614372"/>
                </a:cubicBezTo>
                <a:cubicBezTo>
                  <a:pt x="8526038" y="644784"/>
                  <a:pt x="8501063" y="694066"/>
                  <a:pt x="8633702" y="655978"/>
                </a:cubicBezTo>
                <a:cubicBezTo>
                  <a:pt x="8672570" y="644890"/>
                  <a:pt x="8692811" y="659300"/>
                  <a:pt x="8691231" y="674418"/>
                </a:cubicBezTo>
                <a:cubicBezTo>
                  <a:pt x="8675345" y="796871"/>
                  <a:pt x="8935518" y="746101"/>
                  <a:pt x="9047908" y="788104"/>
                </a:cubicBezTo>
                <a:cubicBezTo>
                  <a:pt x="9078021" y="799946"/>
                  <a:pt x="9142627" y="789836"/>
                  <a:pt x="9163628" y="773163"/>
                </a:cubicBezTo>
                <a:cubicBezTo>
                  <a:pt x="9298789" y="667347"/>
                  <a:pt x="9535801" y="657923"/>
                  <a:pt x="9754459" y="610207"/>
                </a:cubicBezTo>
                <a:cubicBezTo>
                  <a:pt x="9814490" y="668575"/>
                  <a:pt x="9808123" y="737017"/>
                  <a:pt x="9838868" y="799511"/>
                </a:cubicBezTo>
                <a:cubicBezTo>
                  <a:pt x="9870579" y="864422"/>
                  <a:pt x="9910733" y="865324"/>
                  <a:pt x="10085808" y="816231"/>
                </a:cubicBezTo>
                <a:cubicBezTo>
                  <a:pt x="10072804" y="953901"/>
                  <a:pt x="10072804" y="953901"/>
                  <a:pt x="10334338" y="917517"/>
                </a:cubicBezTo>
                <a:cubicBezTo>
                  <a:pt x="10328982" y="953657"/>
                  <a:pt x="10408594" y="989371"/>
                  <a:pt x="10516076" y="1018726"/>
                </a:cubicBezTo>
                <a:lnTo>
                  <a:pt x="10535302" y="1023522"/>
                </a:lnTo>
                <a:lnTo>
                  <a:pt x="10542819" y="1023458"/>
                </a:lnTo>
                <a:cubicBezTo>
                  <a:pt x="10579419" y="1025941"/>
                  <a:pt x="10603227" y="1033454"/>
                  <a:pt x="10623994" y="1041996"/>
                </a:cubicBezTo>
                <a:lnTo>
                  <a:pt x="10629774" y="1044511"/>
                </a:lnTo>
                <a:lnTo>
                  <a:pt x="10727305" y="1063419"/>
                </a:lnTo>
                <a:lnTo>
                  <a:pt x="10761785" y="1068017"/>
                </a:lnTo>
                <a:lnTo>
                  <a:pt x="10775688" y="1065268"/>
                </a:lnTo>
                <a:cubicBezTo>
                  <a:pt x="10790070" y="1060209"/>
                  <a:pt x="10805275" y="1052670"/>
                  <a:pt x="10821837" y="1042232"/>
                </a:cubicBezTo>
                <a:cubicBezTo>
                  <a:pt x="10987041" y="937564"/>
                  <a:pt x="11011156" y="925596"/>
                  <a:pt x="11122438" y="1004583"/>
                </a:cubicBezTo>
                <a:lnTo>
                  <a:pt x="11171433" y="1040550"/>
                </a:lnTo>
                <a:lnTo>
                  <a:pt x="11183724" y="1045316"/>
                </a:lnTo>
                <a:lnTo>
                  <a:pt x="11199690" y="1048085"/>
                </a:lnTo>
                <a:cubicBezTo>
                  <a:pt x="11210452" y="1048499"/>
                  <a:pt x="11222752" y="1048442"/>
                  <a:pt x="11232475" y="1049340"/>
                </a:cubicBezTo>
                <a:cubicBezTo>
                  <a:pt x="11272445" y="1020057"/>
                  <a:pt x="11206789" y="982961"/>
                  <a:pt x="11302451" y="949091"/>
                </a:cubicBezTo>
                <a:lnTo>
                  <a:pt x="11484849" y="1057667"/>
                </a:lnTo>
                <a:lnTo>
                  <a:pt x="11512818" y="1048926"/>
                </a:lnTo>
                <a:cubicBezTo>
                  <a:pt x="11553007" y="1039695"/>
                  <a:pt x="11597385" y="1034194"/>
                  <a:pt x="11642481" y="1029355"/>
                </a:cubicBezTo>
                <a:lnTo>
                  <a:pt x="11714551" y="1020966"/>
                </a:lnTo>
                <a:lnTo>
                  <a:pt x="11714551" y="1022389"/>
                </a:lnTo>
                <a:lnTo>
                  <a:pt x="11728519" y="1020975"/>
                </a:lnTo>
                <a:lnTo>
                  <a:pt x="11741691" y="1019651"/>
                </a:lnTo>
                <a:lnTo>
                  <a:pt x="11743999" y="1019424"/>
                </a:lnTo>
                <a:cubicBezTo>
                  <a:pt x="11745037" y="1019320"/>
                  <a:pt x="11744948" y="1019326"/>
                  <a:pt x="11742709" y="1019549"/>
                </a:cubicBezTo>
                <a:lnTo>
                  <a:pt x="11741691" y="1019651"/>
                </a:lnTo>
                <a:lnTo>
                  <a:pt x="11738529" y="1019963"/>
                </a:lnTo>
                <a:cubicBezTo>
                  <a:pt x="11729455" y="1020837"/>
                  <a:pt x="11718720" y="1021778"/>
                  <a:pt x="11771791" y="1015977"/>
                </a:cubicBezTo>
                <a:cubicBezTo>
                  <a:pt x="11774317" y="1015701"/>
                  <a:pt x="11812546" y="1011974"/>
                  <a:pt x="11834157" y="1009499"/>
                </a:cubicBezTo>
                <a:lnTo>
                  <a:pt x="11843354" y="1008273"/>
                </a:lnTo>
                <a:lnTo>
                  <a:pt x="11843354" y="1000151"/>
                </a:lnTo>
                <a:lnTo>
                  <a:pt x="11893955" y="983740"/>
                </a:lnTo>
                <a:cubicBezTo>
                  <a:pt x="11928061" y="969285"/>
                  <a:pt x="11955951" y="949359"/>
                  <a:pt x="11974160" y="920897"/>
                </a:cubicBezTo>
                <a:cubicBezTo>
                  <a:pt x="12002698" y="876981"/>
                  <a:pt x="12076554" y="851353"/>
                  <a:pt x="12143531" y="823664"/>
                </a:cubicBezTo>
                <a:lnTo>
                  <a:pt x="12192000" y="801163"/>
                </a:lnTo>
                <a:lnTo>
                  <a:pt x="12192000" y="2515690"/>
                </a:lnTo>
                <a:lnTo>
                  <a:pt x="0" y="2515690"/>
                </a:lnTo>
                <a:close/>
              </a:path>
            </a:pathLst>
          </a:custGeom>
          <a:solidFill>
            <a:schemeClr val="lt2">
              <a:alpha val="4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7" name="Google Shape;297;p33"/>
          <p:cNvSpPr txBox="1">
            <a:spLocks noGrp="1"/>
          </p:cNvSpPr>
          <p:nvPr>
            <p:ph type="title"/>
          </p:nvPr>
        </p:nvSpPr>
        <p:spPr>
          <a:xfrm>
            <a:off x="838200" y="365125"/>
            <a:ext cx="10515600" cy="9302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solidFill>
                  <a:schemeClr val="dk1"/>
                </a:solidFill>
                <a:latin typeface="Calibri"/>
                <a:ea typeface="Calibri"/>
                <a:cs typeface="Calibri"/>
                <a:sym typeface="Calibri"/>
              </a:rPr>
              <a:t>A quick glance</a:t>
            </a:r>
            <a:endParaRPr dirty="0"/>
          </a:p>
        </p:txBody>
      </p:sp>
      <p:pic>
        <p:nvPicPr>
          <p:cNvPr id="298" name="Google Shape;298;p33" descr="A map of the united states&#10;&#10;Description automatically generated"/>
          <p:cNvPicPr preferRelativeResize="0">
            <a:picLocks noGrp="1"/>
          </p:cNvPicPr>
          <p:nvPr>
            <p:ph type="body" idx="1"/>
          </p:nvPr>
        </p:nvPicPr>
        <p:blipFill rotWithShape="1">
          <a:blip r:embed="rId3">
            <a:alphaModFix/>
          </a:blip>
          <a:srcRect/>
          <a:stretch/>
        </p:blipFill>
        <p:spPr>
          <a:xfrm>
            <a:off x="206476" y="1730481"/>
            <a:ext cx="5184652" cy="3893569"/>
          </a:xfrm>
          <a:prstGeom prst="rect">
            <a:avLst/>
          </a:prstGeom>
          <a:noFill/>
          <a:ln>
            <a:noFill/>
          </a:ln>
        </p:spPr>
      </p:pic>
      <p:grpSp>
        <p:nvGrpSpPr>
          <p:cNvPr id="299" name="Google Shape;299;p33"/>
          <p:cNvGrpSpPr/>
          <p:nvPr/>
        </p:nvGrpSpPr>
        <p:grpSpPr>
          <a:xfrm>
            <a:off x="5594556" y="1730481"/>
            <a:ext cx="6390968" cy="4235443"/>
            <a:chOff x="-11" y="1931"/>
            <a:chExt cx="6387923" cy="3952630"/>
          </a:xfrm>
        </p:grpSpPr>
        <p:cxnSp>
          <p:nvCxnSpPr>
            <p:cNvPr id="300" name="Google Shape;300;p33"/>
            <p:cNvCxnSpPr/>
            <p:nvPr/>
          </p:nvCxnSpPr>
          <p:spPr>
            <a:xfrm>
              <a:off x="0" y="1931"/>
              <a:ext cx="6289589" cy="0"/>
            </a:xfrm>
            <a:prstGeom prst="straightConnector1">
              <a:avLst/>
            </a:prstGeom>
            <a:solidFill>
              <a:srgbClr val="4372C3"/>
            </a:solidFill>
            <a:ln w="12700" cap="flat" cmpd="sng">
              <a:solidFill>
                <a:srgbClr val="4372C3"/>
              </a:solidFill>
              <a:prstDash val="solid"/>
              <a:miter lim="800000"/>
              <a:headEnd type="none" w="sm" len="sm"/>
              <a:tailEnd type="none" w="sm" len="sm"/>
            </a:ln>
          </p:spPr>
        </p:cxnSp>
        <p:sp>
          <p:nvSpPr>
            <p:cNvPr id="301" name="Google Shape;301;p33"/>
            <p:cNvSpPr/>
            <p:nvPr/>
          </p:nvSpPr>
          <p:spPr>
            <a:xfrm>
              <a:off x="0" y="1931"/>
              <a:ext cx="6289589" cy="1317543"/>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p33"/>
            <p:cNvSpPr txBox="1"/>
            <p:nvPr/>
          </p:nvSpPr>
          <p:spPr>
            <a:xfrm>
              <a:off x="-11" y="1936"/>
              <a:ext cx="6289500" cy="1071000"/>
            </a:xfrm>
            <a:prstGeom prst="rect">
              <a:avLst/>
            </a:prstGeom>
            <a:noFill/>
            <a:ln>
              <a:noFill/>
            </a:ln>
          </p:spPr>
          <p:txBody>
            <a:bodyPr spcFirstLastPara="1" wrap="square" lIns="99050" tIns="99050" rIns="99050" bIns="99050" anchor="t" anchorCtr="0">
              <a:noAutofit/>
            </a:bodyPr>
            <a:lstStyle/>
            <a:p>
              <a:pPr marL="0" marR="0" lvl="0" indent="0" algn="l" rtl="0">
                <a:lnSpc>
                  <a:spcPct val="90000"/>
                </a:lnSpc>
                <a:spcBef>
                  <a:spcPts val="0"/>
                </a:spcBef>
                <a:spcAft>
                  <a:spcPts val="0"/>
                </a:spcAft>
                <a:buClr>
                  <a:schemeClr val="dk1"/>
                </a:buClr>
                <a:buSzPts val="2600"/>
                <a:buFont typeface="Calibri"/>
                <a:buNone/>
              </a:pPr>
              <a:r>
                <a:rPr lang="en-US" sz="2900" b="0" i="0" u="none" strike="noStrike" cap="none" dirty="0">
                  <a:solidFill>
                    <a:schemeClr val="dk1"/>
                  </a:solidFill>
                  <a:latin typeface="Calibri"/>
                  <a:ea typeface="Calibri"/>
                  <a:cs typeface="Calibri"/>
                  <a:sym typeface="Calibri"/>
                </a:rPr>
                <a:t>Population: </a:t>
              </a:r>
              <a:r>
                <a:rPr lang="en-US" sz="2900" b="1" i="0" dirty="0">
                  <a:solidFill>
                    <a:srgbClr val="444444"/>
                  </a:solidFill>
                  <a:effectLst/>
                  <a:latin typeface="Calibri" panose="020F0502020204030204" pitchFamily="34" charset="0"/>
                  <a:cs typeface="Calibri" panose="020F0502020204030204" pitchFamily="34" charset="0"/>
                </a:rPr>
                <a:t>341,814,420</a:t>
              </a:r>
              <a:r>
                <a:rPr lang="en-US" sz="2900" b="0" i="0" u="none" strike="noStrike" cap="none" dirty="0">
                  <a:solidFill>
                    <a:schemeClr val="dk1"/>
                  </a:solidFill>
                  <a:latin typeface="Calibri" panose="020F0502020204030204" pitchFamily="34" charset="0"/>
                  <a:ea typeface="Calibri"/>
                  <a:cs typeface="Calibri" panose="020F0502020204030204" pitchFamily="34" charset="0"/>
                  <a:sym typeface="Calibri"/>
                </a:rPr>
                <a:t>.</a:t>
              </a:r>
              <a:endParaRPr sz="2900" b="0" i="0" u="none" strike="noStrike" cap="none" dirty="0">
                <a:solidFill>
                  <a:schemeClr val="dk1"/>
                </a:solidFill>
                <a:latin typeface="Calibri" panose="020F0502020204030204" pitchFamily="34" charset="0"/>
                <a:ea typeface="Calibri"/>
                <a:cs typeface="Calibri" panose="020F0502020204030204" pitchFamily="34" charset="0"/>
                <a:sym typeface="Calibri"/>
              </a:endParaRPr>
            </a:p>
          </p:txBody>
        </p:sp>
        <p:cxnSp>
          <p:nvCxnSpPr>
            <p:cNvPr id="303" name="Google Shape;303;p33"/>
            <p:cNvCxnSpPr/>
            <p:nvPr/>
          </p:nvCxnSpPr>
          <p:spPr>
            <a:xfrm>
              <a:off x="0" y="1319475"/>
              <a:ext cx="6289589" cy="0"/>
            </a:xfrm>
            <a:prstGeom prst="straightConnector1">
              <a:avLst/>
            </a:prstGeom>
            <a:solidFill>
              <a:srgbClr val="4372C3"/>
            </a:solidFill>
            <a:ln w="12700" cap="flat" cmpd="sng">
              <a:solidFill>
                <a:srgbClr val="4372C3"/>
              </a:solidFill>
              <a:prstDash val="solid"/>
              <a:miter lim="800000"/>
              <a:headEnd type="none" w="sm" len="sm"/>
              <a:tailEnd type="none" w="sm" len="sm"/>
            </a:ln>
          </p:spPr>
        </p:cxnSp>
        <p:sp>
          <p:nvSpPr>
            <p:cNvPr id="304" name="Google Shape;304;p33"/>
            <p:cNvSpPr/>
            <p:nvPr/>
          </p:nvSpPr>
          <p:spPr>
            <a:xfrm>
              <a:off x="0" y="1319475"/>
              <a:ext cx="6289589" cy="1317543"/>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33"/>
            <p:cNvSpPr txBox="1"/>
            <p:nvPr/>
          </p:nvSpPr>
          <p:spPr>
            <a:xfrm>
              <a:off x="0" y="1319475"/>
              <a:ext cx="6387912" cy="1317600"/>
            </a:xfrm>
            <a:prstGeom prst="rect">
              <a:avLst/>
            </a:prstGeom>
            <a:noFill/>
            <a:ln>
              <a:noFill/>
            </a:ln>
          </p:spPr>
          <p:txBody>
            <a:bodyPr spcFirstLastPara="1" wrap="square" lIns="99050" tIns="99050" rIns="99050" bIns="99050" anchor="t" anchorCtr="0">
              <a:noAutofit/>
            </a:bodyPr>
            <a:lstStyle/>
            <a:p>
              <a:pPr marL="0" marR="0"/>
              <a:r>
                <a:rPr lang="en-US" sz="2000" kern="100" dirty="0">
                  <a:effectLst/>
                  <a:latin typeface="Calibri" panose="020F0502020204030204" pitchFamily="34" charset="0"/>
                  <a:ea typeface="Aptos" panose="020B0004020202020204" pitchFamily="34" charset="0"/>
                  <a:cs typeface="Calibri" panose="020F0502020204030204" pitchFamily="34" charset="0"/>
                </a:rPr>
                <a:t>Around 19.2 million students (undergraduate and postgraduate) are enrolled in 3,896 higher education institutions (2-year and 4-year) (NCES projection).</a:t>
              </a:r>
            </a:p>
          </p:txBody>
        </p:sp>
        <p:cxnSp>
          <p:nvCxnSpPr>
            <p:cNvPr id="306" name="Google Shape;306;p33"/>
            <p:cNvCxnSpPr/>
            <p:nvPr/>
          </p:nvCxnSpPr>
          <p:spPr>
            <a:xfrm>
              <a:off x="0" y="2637018"/>
              <a:ext cx="6289589" cy="0"/>
            </a:xfrm>
            <a:prstGeom prst="straightConnector1">
              <a:avLst/>
            </a:prstGeom>
            <a:solidFill>
              <a:srgbClr val="4372C3"/>
            </a:solidFill>
            <a:ln w="12700" cap="flat" cmpd="sng">
              <a:solidFill>
                <a:srgbClr val="4372C3"/>
              </a:solidFill>
              <a:prstDash val="solid"/>
              <a:miter lim="800000"/>
              <a:headEnd type="none" w="sm" len="sm"/>
              <a:tailEnd type="none" w="sm" len="sm"/>
            </a:ln>
          </p:spPr>
        </p:cxnSp>
        <p:sp>
          <p:nvSpPr>
            <p:cNvPr id="307" name="Google Shape;307;p33"/>
            <p:cNvSpPr/>
            <p:nvPr/>
          </p:nvSpPr>
          <p:spPr>
            <a:xfrm>
              <a:off x="0" y="2637018"/>
              <a:ext cx="6289589" cy="1317543"/>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33"/>
            <p:cNvSpPr txBox="1"/>
            <p:nvPr/>
          </p:nvSpPr>
          <p:spPr>
            <a:xfrm>
              <a:off x="0" y="2637018"/>
              <a:ext cx="6289589" cy="1317543"/>
            </a:xfrm>
            <a:prstGeom prst="rect">
              <a:avLst/>
            </a:prstGeom>
            <a:noFill/>
            <a:ln>
              <a:noFill/>
            </a:ln>
          </p:spPr>
          <p:txBody>
            <a:bodyPr spcFirstLastPara="1" wrap="square" lIns="99050" tIns="99050" rIns="99050" bIns="99050" anchor="t" anchorCtr="0">
              <a:noAutofit/>
            </a:bodyPr>
            <a:lstStyle/>
            <a:p>
              <a:pPr marL="0" marR="0" lvl="0" indent="0" algn="l" rtl="0">
                <a:lnSpc>
                  <a:spcPct val="90000"/>
                </a:lnSpc>
                <a:spcBef>
                  <a:spcPts val="0"/>
                </a:spcBef>
                <a:spcAft>
                  <a:spcPts val="0"/>
                </a:spcAft>
                <a:buClr>
                  <a:schemeClr val="dk1"/>
                </a:buClr>
                <a:buSzPts val="2600"/>
                <a:buFont typeface="Calibri"/>
                <a:buNone/>
              </a:pPr>
              <a:r>
                <a:rPr lang="en-US" sz="2800" dirty="0">
                  <a:latin typeface="Calibri" panose="020F0502020204030204" pitchFamily="34" charset="0"/>
                  <a:cs typeface="Calibri" panose="020F0502020204030204" pitchFamily="34" charset="0"/>
                </a:rPr>
                <a:t>Only 50 (1.9%) universities have 35 thousand or more students enrolled.</a:t>
              </a:r>
              <a:endParaRPr sz="1800" i="0" u="none" strike="noStrike" cap="none" dirty="0">
                <a:solidFill>
                  <a:schemeClr val="dk1"/>
                </a:solidFill>
                <a:latin typeface="Calibri" panose="020F0502020204030204" pitchFamily="34" charset="0"/>
                <a:ea typeface="Calibri"/>
                <a:cs typeface="Calibri" panose="020F0502020204030204" pitchFamily="34" charset="0"/>
                <a:sym typeface="Calibri"/>
              </a:endParaRPr>
            </a:p>
          </p:txBody>
        </p:sp>
      </p:grpSp>
      <p:sp>
        <p:nvSpPr>
          <p:cNvPr id="309" name="Google Shape;309;p33"/>
          <p:cNvSpPr txBox="1"/>
          <p:nvPr/>
        </p:nvSpPr>
        <p:spPr>
          <a:xfrm>
            <a:off x="1590260" y="6234814"/>
            <a:ext cx="9313714" cy="5385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600"/>
              </a:spcAft>
              <a:buClr>
                <a:srgbClr val="000000"/>
              </a:buClr>
              <a:buSzPts val="700"/>
              <a:buFont typeface="Arial"/>
              <a:buNone/>
            </a:pPr>
            <a:r>
              <a:rPr lang="en-US" sz="1000" dirty="0">
                <a:solidFill>
                  <a:schemeClr val="dk1"/>
                </a:solidFill>
              </a:rPr>
              <a:t>Sources</a:t>
            </a:r>
            <a:r>
              <a:rPr lang="en-US" sz="1000" b="0" i="0" u="none" strike="noStrike" cap="none" dirty="0">
                <a:solidFill>
                  <a:schemeClr val="dk1"/>
                </a:solidFill>
                <a:latin typeface="Arial"/>
                <a:ea typeface="Arial"/>
                <a:cs typeface="Arial"/>
                <a:sym typeface="Arial"/>
              </a:rPr>
              <a:t>:</a:t>
            </a:r>
            <a:r>
              <a:rPr lang="en-US" sz="2400" b="0" i="0" u="none" strike="noStrike" cap="none" dirty="0">
                <a:solidFill>
                  <a:schemeClr val="dk1"/>
                </a:solidFill>
                <a:latin typeface="Calibri"/>
                <a:ea typeface="Calibri"/>
                <a:cs typeface="Calibri"/>
                <a:sym typeface="Calibri"/>
              </a:rPr>
              <a:t> </a:t>
            </a:r>
            <a:r>
              <a:rPr lang="en-US" sz="1000" b="0" i="0" u="none" strike="noStrike" cap="none" dirty="0">
                <a:solidFill>
                  <a:schemeClr val="dk1"/>
                </a:solidFill>
                <a:latin typeface="Arial"/>
                <a:ea typeface="Arial"/>
                <a:cs typeface="Arial"/>
                <a:sym typeface="Arial"/>
              </a:rPr>
              <a:t>Tables</a:t>
            </a:r>
            <a:r>
              <a:rPr lang="en-US" sz="1000" b="0" i="0" u="sng" strike="noStrike" cap="none" dirty="0">
                <a:solidFill>
                  <a:schemeClr val="hlink"/>
                </a:solidFill>
                <a:latin typeface="Arial"/>
                <a:ea typeface="Arial"/>
                <a:cs typeface="Arial"/>
                <a:sym typeface="Arial"/>
                <a:hlinkClick r:id="rId4"/>
              </a:rPr>
              <a:t> 303.10</a:t>
            </a:r>
            <a:r>
              <a:rPr lang="en-US" sz="1000" b="0" i="0" u="none" strike="noStrike" cap="none" dirty="0">
                <a:solidFill>
                  <a:schemeClr val="dk1"/>
                </a:solidFill>
                <a:latin typeface="Arial"/>
                <a:ea typeface="Arial"/>
                <a:cs typeface="Arial"/>
                <a:sym typeface="Arial"/>
              </a:rPr>
              <a:t> ,  </a:t>
            </a:r>
            <a:r>
              <a:rPr lang="en-US" sz="1000" b="0" i="0" u="sng" strike="noStrike" cap="none" dirty="0">
                <a:solidFill>
                  <a:schemeClr val="hlink"/>
                </a:solidFill>
                <a:latin typeface="Arial"/>
                <a:ea typeface="Arial"/>
                <a:cs typeface="Arial"/>
                <a:sym typeface="Arial"/>
                <a:hlinkClick r:id="rId5"/>
              </a:rPr>
              <a:t>303.80 </a:t>
            </a:r>
            <a:r>
              <a:rPr lang="en-US" sz="1000" b="0" i="0" u="none" strike="noStrike" cap="none" dirty="0">
                <a:solidFill>
                  <a:schemeClr val="dk1"/>
                </a:solidFill>
                <a:latin typeface="Arial"/>
                <a:ea typeface="Arial"/>
                <a:cs typeface="Arial"/>
                <a:sym typeface="Arial"/>
              </a:rPr>
              <a:t>  and  </a:t>
            </a:r>
            <a:r>
              <a:rPr lang="en-US" sz="1000" b="0" i="0" u="sng" strike="noStrike" cap="none" dirty="0">
                <a:solidFill>
                  <a:schemeClr val="hlink"/>
                </a:solidFill>
                <a:latin typeface="Arial"/>
                <a:ea typeface="Arial"/>
                <a:cs typeface="Arial"/>
                <a:sym typeface="Arial"/>
                <a:hlinkClick r:id="rId6"/>
              </a:rPr>
              <a:t>317.10 </a:t>
            </a:r>
            <a:r>
              <a:rPr lang="en-US" sz="1000" b="0" i="0" u="none" strike="noStrike" cap="none" dirty="0">
                <a:solidFill>
                  <a:schemeClr val="dk1"/>
                </a:solidFill>
                <a:latin typeface="Arial"/>
                <a:ea typeface="Arial"/>
                <a:cs typeface="Arial"/>
                <a:sym typeface="Arial"/>
              </a:rPr>
              <a:t> of Digest of Education Statistics, US Census, </a:t>
            </a:r>
            <a:r>
              <a:rPr lang="en-US" sz="1000" b="0" i="0" u="sng" strike="noStrike" cap="none" dirty="0">
                <a:solidFill>
                  <a:schemeClr val="hlink"/>
                </a:solidFill>
                <a:latin typeface="Arial"/>
                <a:ea typeface="Arial"/>
                <a:cs typeface="Arial"/>
                <a:sym typeface="Arial"/>
                <a:hlinkClick r:id="rId7"/>
              </a:rPr>
              <a:t>College Express. </a:t>
            </a:r>
            <a:r>
              <a:rPr lang="en-US" sz="1000" b="0" i="0" u="none" strike="noStrike" cap="none" dirty="0">
                <a:solidFill>
                  <a:schemeClr val="dk1"/>
                </a:solidFill>
                <a:latin typeface="Arial"/>
                <a:ea typeface="Arial"/>
                <a:cs typeface="Arial"/>
                <a:sym typeface="Arial"/>
              </a:rPr>
              <a:t>The 50 largest US colleges and Universities.</a:t>
            </a:r>
            <a:r>
              <a:rPr lang="en-US" sz="700" b="0" i="0" u="none" strike="noStrike" cap="none" dirty="0">
                <a:solidFill>
                  <a:schemeClr val="dk1"/>
                </a:solidFill>
                <a:latin typeface="Arial"/>
                <a:ea typeface="Arial"/>
                <a:cs typeface="Arial"/>
                <a:sym typeface="Arial"/>
              </a:rPr>
              <a:t> </a:t>
            </a:r>
            <a:endParaRPr sz="1200" b="0" i="0" u="none" strike="noStrike" cap="none" dirty="0">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pic>
        <p:nvPicPr>
          <p:cNvPr id="315" name="Google Shape;315;p34" descr="Aquarius with solid fill"/>
          <p:cNvPicPr preferRelativeResize="0"/>
          <p:nvPr/>
        </p:nvPicPr>
        <p:blipFill rotWithShape="1">
          <a:blip r:embed="rId3">
            <a:alphaModFix/>
          </a:blip>
          <a:srcRect/>
          <a:stretch/>
        </p:blipFill>
        <p:spPr>
          <a:xfrm>
            <a:off x="3429861" y="2905784"/>
            <a:ext cx="914400" cy="523216"/>
          </a:xfrm>
          <a:prstGeom prst="rect">
            <a:avLst/>
          </a:prstGeom>
          <a:noFill/>
          <a:ln>
            <a:noFill/>
          </a:ln>
        </p:spPr>
      </p:pic>
      <p:pic>
        <p:nvPicPr>
          <p:cNvPr id="316" name="Google Shape;316;p34" descr="Acorn with solid fill"/>
          <p:cNvPicPr preferRelativeResize="0"/>
          <p:nvPr/>
        </p:nvPicPr>
        <p:blipFill rotWithShape="1">
          <a:blip r:embed="rId4">
            <a:alphaModFix/>
          </a:blip>
          <a:srcRect/>
          <a:stretch/>
        </p:blipFill>
        <p:spPr>
          <a:xfrm>
            <a:off x="3648781" y="5733611"/>
            <a:ext cx="476561" cy="427929"/>
          </a:xfrm>
          <a:prstGeom prst="rect">
            <a:avLst/>
          </a:prstGeom>
          <a:noFill/>
          <a:ln>
            <a:noFill/>
          </a:ln>
        </p:spPr>
      </p:pic>
      <p:pic>
        <p:nvPicPr>
          <p:cNvPr id="317" name="Google Shape;317;p34" descr="Agriculture with solid fill"/>
          <p:cNvPicPr preferRelativeResize="0"/>
          <p:nvPr/>
        </p:nvPicPr>
        <p:blipFill rotWithShape="1">
          <a:blip r:embed="rId5">
            <a:alphaModFix/>
          </a:blip>
          <a:srcRect/>
          <a:stretch/>
        </p:blipFill>
        <p:spPr>
          <a:xfrm>
            <a:off x="3574641" y="4238294"/>
            <a:ext cx="624840" cy="521750"/>
          </a:xfrm>
          <a:prstGeom prst="rect">
            <a:avLst/>
          </a:prstGeom>
          <a:noFill/>
          <a:ln>
            <a:noFill/>
          </a:ln>
        </p:spPr>
      </p:pic>
      <p:grpSp>
        <p:nvGrpSpPr>
          <p:cNvPr id="318" name="Google Shape;318;p34"/>
          <p:cNvGrpSpPr/>
          <p:nvPr/>
        </p:nvGrpSpPr>
        <p:grpSpPr>
          <a:xfrm>
            <a:off x="645559" y="975089"/>
            <a:ext cx="5259405" cy="5228003"/>
            <a:chOff x="207481" y="923778"/>
            <a:chExt cx="7359161" cy="5237762"/>
          </a:xfrm>
        </p:grpSpPr>
        <p:sp>
          <p:nvSpPr>
            <p:cNvPr id="319" name="Google Shape;319;p34"/>
            <p:cNvSpPr/>
            <p:nvPr/>
          </p:nvSpPr>
          <p:spPr>
            <a:xfrm>
              <a:off x="1144726" y="3626679"/>
              <a:ext cx="5484670" cy="1223231"/>
            </a:xfrm>
            <a:custGeom>
              <a:avLst/>
              <a:gdLst/>
              <a:ahLst/>
              <a:cxnLst/>
              <a:rect l="l" t="t" r="r" b="b"/>
              <a:pathLst>
                <a:path w="5484670" h="1223231" extrusionOk="0">
                  <a:moveTo>
                    <a:pt x="862330" y="0"/>
                  </a:moveTo>
                  <a:lnTo>
                    <a:pt x="4617532" y="0"/>
                  </a:lnTo>
                  <a:lnTo>
                    <a:pt x="5484670" y="1223231"/>
                  </a:lnTo>
                  <a:lnTo>
                    <a:pt x="0" y="1223231"/>
                  </a:lnTo>
                  <a:lnTo>
                    <a:pt x="862330" y="0"/>
                  </a:lnTo>
                  <a:close/>
                </a:path>
              </a:pathLst>
            </a:custGeom>
            <a:solidFill>
              <a:srgbClr val="7F6000"/>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2400" b="0" i="0" u="none" strike="noStrike" cap="none" dirty="0">
                  <a:solidFill>
                    <a:schemeClr val="lt1"/>
                  </a:solidFill>
                  <a:latin typeface="Calibri"/>
                  <a:ea typeface="Calibri"/>
                  <a:cs typeface="Calibri"/>
                  <a:sym typeface="Calibri"/>
                </a:rPr>
                <a:t>Baccalaureate</a:t>
              </a:r>
              <a:endParaRPr sz="18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nvGrpSpPr>
            <p:cNvPr id="320" name="Google Shape;320;p34"/>
            <p:cNvGrpSpPr/>
            <p:nvPr/>
          </p:nvGrpSpPr>
          <p:grpSpPr>
            <a:xfrm>
              <a:off x="207481" y="923778"/>
              <a:ext cx="7359161" cy="5237762"/>
              <a:chOff x="207481" y="923778"/>
              <a:chExt cx="7359161" cy="5237762"/>
            </a:xfrm>
          </p:grpSpPr>
          <p:sp>
            <p:nvSpPr>
              <p:cNvPr id="321" name="Google Shape;321;p34"/>
              <p:cNvSpPr/>
              <p:nvPr/>
            </p:nvSpPr>
            <p:spPr>
              <a:xfrm>
                <a:off x="3023365" y="923778"/>
                <a:ext cx="1727393" cy="1221764"/>
              </a:xfrm>
              <a:custGeom>
                <a:avLst/>
                <a:gdLst/>
                <a:ahLst/>
                <a:cxnLst/>
                <a:rect l="l" t="t" r="r" b="b"/>
                <a:pathLst>
                  <a:path w="1727393" h="1221764" extrusionOk="0">
                    <a:moveTo>
                      <a:pt x="861295" y="0"/>
                    </a:moveTo>
                    <a:lnTo>
                      <a:pt x="1727393" y="1221764"/>
                    </a:lnTo>
                    <a:lnTo>
                      <a:pt x="0" y="1221764"/>
                    </a:lnTo>
                    <a:lnTo>
                      <a:pt x="861295" y="0"/>
                    </a:lnTo>
                    <a:close/>
                  </a:path>
                </a:pathLst>
              </a:custGeom>
              <a:solidFill>
                <a:schemeClr val="accent6"/>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2400" dirty="0">
                    <a:solidFill>
                      <a:schemeClr val="lt1"/>
                    </a:solidFill>
                    <a:latin typeface="Calibri"/>
                    <a:cs typeface="Calibri"/>
                    <a:sym typeface="Calibri"/>
                  </a:rPr>
                  <a:t>PhD</a:t>
                </a:r>
                <a:endParaRPr sz="1800" b="0" i="0" u="none" strike="noStrike" cap="none" dirty="0">
                  <a:solidFill>
                    <a:srgbClr val="000000"/>
                  </a:solidFill>
                  <a:latin typeface="Arial"/>
                  <a:ea typeface="Arial"/>
                  <a:cs typeface="Arial"/>
                  <a:sym typeface="Arial"/>
                </a:endParaRPr>
              </a:p>
            </p:txBody>
          </p:sp>
          <p:sp>
            <p:nvSpPr>
              <p:cNvPr id="322" name="Google Shape;322;p34"/>
              <p:cNvSpPr/>
              <p:nvPr/>
            </p:nvSpPr>
            <p:spPr>
              <a:xfrm>
                <a:off x="2119380" y="2293634"/>
                <a:ext cx="3606031" cy="1223231"/>
              </a:xfrm>
              <a:custGeom>
                <a:avLst/>
                <a:gdLst/>
                <a:ahLst/>
                <a:cxnLst/>
                <a:rect l="l" t="t" r="r" b="b"/>
                <a:pathLst>
                  <a:path w="3606031" h="1223231" extrusionOk="0">
                    <a:moveTo>
                      <a:pt x="862330" y="0"/>
                    </a:moveTo>
                    <a:lnTo>
                      <a:pt x="2738894" y="0"/>
                    </a:lnTo>
                    <a:lnTo>
                      <a:pt x="3606031" y="1223231"/>
                    </a:lnTo>
                    <a:lnTo>
                      <a:pt x="0" y="1223231"/>
                    </a:lnTo>
                    <a:lnTo>
                      <a:pt x="862330" y="0"/>
                    </a:lnTo>
                    <a:close/>
                  </a:path>
                </a:pathLst>
              </a:custGeom>
              <a:solidFill>
                <a:srgbClr val="C55A1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2400" b="0" i="0" u="none" strike="noStrike" cap="none" dirty="0">
                    <a:solidFill>
                      <a:schemeClr val="lt1"/>
                    </a:solidFill>
                    <a:latin typeface="Calibri"/>
                    <a:ea typeface="Calibri"/>
                    <a:cs typeface="Calibri"/>
                    <a:sym typeface="Calibri"/>
                  </a:rPr>
                  <a:t>Master’s</a:t>
                </a:r>
                <a:endParaRPr sz="18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Calibri"/>
                  <a:ea typeface="Calibri"/>
                  <a:cs typeface="Calibri"/>
                  <a:sym typeface="Calibri"/>
                </a:endParaRPr>
              </a:p>
            </p:txBody>
          </p:sp>
          <p:sp>
            <p:nvSpPr>
              <p:cNvPr id="323" name="Google Shape;323;p34"/>
              <p:cNvSpPr/>
              <p:nvPr/>
            </p:nvSpPr>
            <p:spPr>
              <a:xfrm>
                <a:off x="207481" y="4941242"/>
                <a:ext cx="7359161" cy="1220298"/>
              </a:xfrm>
              <a:custGeom>
                <a:avLst/>
                <a:gdLst/>
                <a:ahLst/>
                <a:cxnLst/>
                <a:rect l="l" t="t" r="r" b="b"/>
                <a:pathLst>
                  <a:path w="7359161" h="1220298" extrusionOk="0">
                    <a:moveTo>
                      <a:pt x="860262" y="0"/>
                    </a:moveTo>
                    <a:lnTo>
                      <a:pt x="6494103" y="0"/>
                    </a:lnTo>
                    <a:lnTo>
                      <a:pt x="7359161" y="1220298"/>
                    </a:lnTo>
                    <a:lnTo>
                      <a:pt x="0" y="1220298"/>
                    </a:lnTo>
                    <a:lnTo>
                      <a:pt x="860262" y="0"/>
                    </a:lnTo>
                    <a:close/>
                  </a:path>
                </a:pathLst>
              </a:custGeom>
              <a:solidFill>
                <a:schemeClr val="accent5"/>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2400" b="0" i="0" u="none" strike="noStrike" cap="none" dirty="0">
                    <a:solidFill>
                      <a:schemeClr val="lt1"/>
                    </a:solidFill>
                    <a:latin typeface="Arial"/>
                    <a:ea typeface="Arial"/>
                    <a:cs typeface="Arial"/>
                    <a:sym typeface="Arial"/>
                  </a:rPr>
                  <a:t>Associate Degree</a:t>
                </a:r>
                <a:endParaRPr lang="en-US" sz="2400" dirty="0"/>
              </a:p>
              <a:p>
                <a:pPr marL="0" marR="0" lvl="0" indent="0" algn="ctr" rtl="0">
                  <a:lnSpc>
                    <a:spcPct val="100000"/>
                  </a:lnSpc>
                  <a:spcBef>
                    <a:spcPts val="0"/>
                  </a:spcBef>
                  <a:spcAft>
                    <a:spcPts val="0"/>
                  </a:spcAft>
                  <a:buNone/>
                </a:pPr>
                <a:r>
                  <a:rPr lang="en-US" sz="1600" dirty="0">
                    <a:solidFill>
                      <a:schemeClr val="bg1"/>
                    </a:solidFill>
                  </a:rPr>
                  <a:t>(Equivalent to the first two years of the BA degree)</a:t>
                </a: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Calibri"/>
                  <a:ea typeface="Calibri"/>
                  <a:cs typeface="Calibri"/>
                  <a:sym typeface="Calibri"/>
                </a:endParaRPr>
              </a:p>
            </p:txBody>
          </p:sp>
        </p:grpSp>
      </p:grpSp>
      <p:sp>
        <p:nvSpPr>
          <p:cNvPr id="324" name="Google Shape;324;p34"/>
          <p:cNvSpPr txBox="1">
            <a:spLocks noGrp="1"/>
          </p:cNvSpPr>
          <p:nvPr>
            <p:ph type="title"/>
          </p:nvPr>
        </p:nvSpPr>
        <p:spPr>
          <a:xfrm>
            <a:off x="467625" y="45457"/>
            <a:ext cx="11285700" cy="625366"/>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Calibri"/>
              <a:buNone/>
            </a:pPr>
            <a:r>
              <a:rPr lang="en-US" sz="4000" dirty="0"/>
              <a:t>American Postsecondary Degrees</a:t>
            </a:r>
            <a:endParaRPr sz="5400" dirty="0"/>
          </a:p>
        </p:txBody>
      </p:sp>
      <p:grpSp>
        <p:nvGrpSpPr>
          <p:cNvPr id="326" name="Google Shape;326;p34"/>
          <p:cNvGrpSpPr/>
          <p:nvPr/>
        </p:nvGrpSpPr>
        <p:grpSpPr>
          <a:xfrm>
            <a:off x="6126192" y="879218"/>
            <a:ext cx="5752770" cy="5323874"/>
            <a:chOff x="0" y="-596"/>
            <a:chExt cx="5447242" cy="3372705"/>
          </a:xfrm>
        </p:grpSpPr>
        <p:sp>
          <p:nvSpPr>
            <p:cNvPr id="327" name="Google Shape;327;p34"/>
            <p:cNvSpPr/>
            <p:nvPr/>
          </p:nvSpPr>
          <p:spPr>
            <a:xfrm>
              <a:off x="0" y="0"/>
              <a:ext cx="4739400" cy="1028700"/>
            </a:xfrm>
            <a:prstGeom prst="roundRect">
              <a:avLst>
                <a:gd name="adj" fmla="val 10000"/>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34"/>
            <p:cNvSpPr txBox="1"/>
            <p:nvPr/>
          </p:nvSpPr>
          <p:spPr>
            <a:xfrm>
              <a:off x="76206" y="-596"/>
              <a:ext cx="4739400" cy="968400"/>
            </a:xfrm>
            <a:prstGeom prst="rect">
              <a:avLst/>
            </a:prstGeom>
            <a:noFill/>
            <a:ln>
              <a:noFill/>
            </a:ln>
          </p:spPr>
          <p:txBody>
            <a:bodyPr spcFirstLastPara="1" wrap="square" lIns="45700" tIns="45700" rIns="45700" bIns="45700" anchor="ctr" anchorCtr="0">
              <a:noAutofit/>
            </a:bodyPr>
            <a:lstStyle/>
            <a:p>
              <a:r>
                <a:rPr lang="en-US" sz="1800" dirty="0">
                  <a:solidFill>
                    <a:schemeClr val="bg1"/>
                  </a:solidFill>
                </a:rPr>
                <a:t>Postsecondary degrees range from associate (awarded by community colleges) to doctorate (awarded by universities).</a:t>
              </a:r>
            </a:p>
          </p:txBody>
        </p:sp>
        <p:sp>
          <p:nvSpPr>
            <p:cNvPr id="329" name="Google Shape;329;p34"/>
            <p:cNvSpPr/>
            <p:nvPr/>
          </p:nvSpPr>
          <p:spPr>
            <a:xfrm>
              <a:off x="353921" y="1171704"/>
              <a:ext cx="4739400" cy="1028700"/>
            </a:xfrm>
            <a:prstGeom prst="roundRect">
              <a:avLst>
                <a:gd name="adj" fmla="val 10000"/>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34"/>
            <p:cNvSpPr txBox="1"/>
            <p:nvPr/>
          </p:nvSpPr>
          <p:spPr>
            <a:xfrm>
              <a:off x="498191" y="1201834"/>
              <a:ext cx="4634189" cy="968400"/>
            </a:xfrm>
            <a:prstGeom prst="rect">
              <a:avLst/>
            </a:prstGeom>
            <a:noFill/>
            <a:ln>
              <a:noFill/>
            </a:ln>
          </p:spPr>
          <p:txBody>
            <a:bodyPr spcFirstLastPara="1" wrap="square" lIns="45700" tIns="45700" rIns="45700" bIns="45700" anchor="ctr" anchorCtr="0">
              <a:noAutofit/>
            </a:bodyPr>
            <a:lstStyle/>
            <a:p>
              <a:r>
                <a:rPr lang="en-US" sz="1800" dirty="0">
                  <a:solidFill>
                    <a:schemeClr val="bg1"/>
                  </a:solidFill>
                </a:rPr>
                <a:t>43% of 2023 High School graduates enrolled in colleges and universities. 18.5% enrolled in community colleges </a:t>
              </a:r>
            </a:p>
          </p:txBody>
        </p:sp>
        <p:sp>
          <p:nvSpPr>
            <p:cNvPr id="331" name="Google Shape;331;p34"/>
            <p:cNvSpPr/>
            <p:nvPr/>
          </p:nvSpPr>
          <p:spPr>
            <a:xfrm>
              <a:off x="707842" y="2343409"/>
              <a:ext cx="4739400" cy="1028700"/>
            </a:xfrm>
            <a:prstGeom prst="roundRect">
              <a:avLst>
                <a:gd name="adj" fmla="val 10000"/>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34"/>
            <p:cNvSpPr txBox="1"/>
            <p:nvPr/>
          </p:nvSpPr>
          <p:spPr>
            <a:xfrm>
              <a:off x="876562" y="2373534"/>
              <a:ext cx="4451715" cy="968400"/>
            </a:xfrm>
            <a:prstGeom prst="rect">
              <a:avLst/>
            </a:prstGeom>
            <a:noFill/>
            <a:ln>
              <a:noFill/>
            </a:ln>
          </p:spPr>
          <p:txBody>
            <a:bodyPr spcFirstLastPara="1" wrap="square" lIns="45700" tIns="45700" rIns="45700" bIns="45700" anchor="ctr" anchorCtr="0">
              <a:noAutofit/>
            </a:bodyPr>
            <a:lstStyle/>
            <a:p>
              <a:pPr marL="0" marR="0" lvl="0" indent="0" algn="l" rtl="0">
                <a:lnSpc>
                  <a:spcPct val="90000"/>
                </a:lnSpc>
                <a:spcBef>
                  <a:spcPts val="0"/>
                </a:spcBef>
                <a:spcAft>
                  <a:spcPts val="0"/>
                </a:spcAft>
                <a:buClr>
                  <a:schemeClr val="lt1"/>
                </a:buClr>
                <a:buSzPts val="1200"/>
                <a:buFont typeface="Calibri"/>
                <a:buNone/>
              </a:pPr>
              <a:r>
                <a:rPr lang="en-US" sz="2000" b="0" i="0" u="none" strike="noStrike" dirty="0">
                  <a:solidFill>
                    <a:schemeClr val="bg1"/>
                  </a:solidFill>
                  <a:effectLst/>
                  <a:latin typeface="Times New Roman" panose="02020603050405020304" pitchFamily="18" charset="0"/>
                </a:rPr>
                <a:t>Only 32% of fall 2015 entering community college students transferred within 6 years.</a:t>
              </a:r>
              <a:endParaRPr lang="en-US" b="0" i="0" u="none" strike="noStrike" cap="none" dirty="0">
                <a:solidFill>
                  <a:schemeClr val="bg1"/>
                </a:solidFill>
                <a:latin typeface="Calibri"/>
                <a:ea typeface="Calibri"/>
                <a:cs typeface="Calibri"/>
                <a:sym typeface="Calibri"/>
              </a:endParaRPr>
            </a:p>
          </p:txBody>
        </p:sp>
        <p:sp>
          <p:nvSpPr>
            <p:cNvPr id="337" name="Google Shape;337;p34"/>
            <p:cNvSpPr/>
            <p:nvPr/>
          </p:nvSpPr>
          <p:spPr>
            <a:xfrm>
              <a:off x="3996381" y="751605"/>
              <a:ext cx="743055" cy="531641"/>
            </a:xfrm>
            <a:prstGeom prst="downArrow">
              <a:avLst>
                <a:gd name="adj1" fmla="val 55000"/>
                <a:gd name="adj2" fmla="val 45000"/>
              </a:avLst>
            </a:prstGeom>
            <a:solidFill>
              <a:srgbClr val="CCD3EA">
                <a:alpha val="89019"/>
              </a:srgbClr>
            </a:solidFill>
            <a:ln w="12700" cap="flat" cmpd="sng">
              <a:solidFill>
                <a:srgbClr val="CCD3EA">
                  <a:alpha val="89019"/>
                </a:srgbClr>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34"/>
            <p:cNvSpPr/>
            <p:nvPr/>
          </p:nvSpPr>
          <p:spPr>
            <a:xfrm>
              <a:off x="4424657" y="1923310"/>
              <a:ext cx="668700" cy="480994"/>
            </a:xfrm>
            <a:prstGeom prst="downArrow">
              <a:avLst>
                <a:gd name="adj1" fmla="val 55000"/>
                <a:gd name="adj2" fmla="val 45000"/>
              </a:avLst>
            </a:prstGeom>
            <a:solidFill>
              <a:srgbClr val="CCD3EA">
                <a:alpha val="89019"/>
              </a:srgbClr>
            </a:solidFill>
            <a:ln w="12700" cap="flat" cmpd="sng">
              <a:solidFill>
                <a:srgbClr val="CCD3EA">
                  <a:alpha val="89019"/>
                </a:srgbClr>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34"/>
            <p:cNvSpPr txBox="1"/>
            <p:nvPr/>
          </p:nvSpPr>
          <p:spPr>
            <a:xfrm>
              <a:off x="4575121" y="1923310"/>
              <a:ext cx="367800" cy="450224"/>
            </a:xfrm>
            <a:prstGeom prst="rect">
              <a:avLst/>
            </a:prstGeom>
            <a:noFill/>
            <a:ln>
              <a:noFill/>
            </a:ln>
          </p:spPr>
          <p:txBody>
            <a:bodyPr spcFirstLastPara="1" wrap="square" lIns="38100" tIns="38100" rIns="38100" bIns="38100" anchor="ctr" anchorCtr="0">
              <a:noAutofit/>
            </a:bodyPr>
            <a:lstStyle/>
            <a:p>
              <a:pPr marL="0" marR="0" lvl="0" indent="0" algn="ctr" rtl="0">
                <a:lnSpc>
                  <a:spcPct val="90000"/>
                </a:lnSpc>
                <a:spcBef>
                  <a:spcPts val="0"/>
                </a:spcBef>
                <a:spcAft>
                  <a:spcPts val="0"/>
                </a:spcAft>
                <a:buClr>
                  <a:schemeClr val="dk1"/>
                </a:buClr>
                <a:buSzPts val="3000"/>
                <a:buFont typeface="Calibri"/>
                <a:buNone/>
              </a:pPr>
              <a:endParaRPr sz="3000" b="0" i="0" u="none" strike="noStrike" cap="none" dirty="0">
                <a:solidFill>
                  <a:schemeClr val="dk1"/>
                </a:solidFill>
                <a:latin typeface="Calibri"/>
                <a:ea typeface="Calibri"/>
                <a:cs typeface="Calibri"/>
                <a:sym typeface="Calibri"/>
              </a:endParaRPr>
            </a:p>
          </p:txBody>
        </p:sp>
      </p:grpSp>
      <p:sp>
        <p:nvSpPr>
          <p:cNvPr id="4" name="TextBox 3">
            <a:extLst>
              <a:ext uri="{FF2B5EF4-FFF2-40B4-BE49-F238E27FC236}">
                <a16:creationId xmlns:a16="http://schemas.microsoft.com/office/drawing/2014/main" id="{D53C543C-6BD9-C4A1-96A8-DD4704C7924F}"/>
              </a:ext>
            </a:extLst>
          </p:cNvPr>
          <p:cNvSpPr txBox="1"/>
          <p:nvPr/>
        </p:nvSpPr>
        <p:spPr>
          <a:xfrm>
            <a:off x="1315384" y="6454287"/>
            <a:ext cx="8322886" cy="307777"/>
          </a:xfrm>
          <a:prstGeom prst="rect">
            <a:avLst/>
          </a:prstGeom>
          <a:noFill/>
        </p:spPr>
        <p:txBody>
          <a:bodyPr wrap="square" rtlCol="0">
            <a:spAutoFit/>
          </a:bodyPr>
          <a:lstStyle/>
          <a:p>
            <a:r>
              <a:rPr lang="en-US" dirty="0"/>
              <a:t>Sources: Table </a:t>
            </a:r>
            <a:r>
              <a:rPr lang="en-US" dirty="0">
                <a:hlinkClick r:id="rId6"/>
              </a:rPr>
              <a:t>302.10 </a:t>
            </a:r>
            <a:r>
              <a:rPr lang="en-US" dirty="0"/>
              <a:t>Digest of Education Statistics, Velasco et al (2024). </a:t>
            </a:r>
            <a:r>
              <a:rPr lang="en-US" dirty="0">
                <a:hlinkClick r:id="rId7"/>
              </a:rPr>
              <a:t>Tracking transfer</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B99601-6BBB-718F-F73D-821502E03880}"/>
              </a:ext>
            </a:extLst>
          </p:cNvPr>
          <p:cNvSpPr>
            <a:spLocks noGrp="1"/>
          </p:cNvSpPr>
          <p:nvPr>
            <p:ph type="title"/>
          </p:nvPr>
        </p:nvSpPr>
        <p:spPr>
          <a:xfrm>
            <a:off x="839787" y="365125"/>
            <a:ext cx="10837205" cy="980281"/>
          </a:xfrm>
        </p:spPr>
        <p:txBody>
          <a:bodyPr>
            <a:normAutofit/>
          </a:bodyPr>
          <a:lstStyle/>
          <a:p>
            <a:pPr algn="ctr"/>
            <a:r>
              <a:rPr lang="en-US" sz="4000" dirty="0">
                <a:latin typeface="Calibri" panose="020F0502020204030204" pitchFamily="34" charset="0"/>
                <a:cs typeface="Calibri" panose="020F0502020204030204" pitchFamily="34" charset="0"/>
              </a:rPr>
              <a:t>Community colleges at a Glance</a:t>
            </a:r>
          </a:p>
        </p:txBody>
      </p:sp>
      <p:sp>
        <p:nvSpPr>
          <p:cNvPr id="5" name="Text Placeholder 4">
            <a:extLst>
              <a:ext uri="{FF2B5EF4-FFF2-40B4-BE49-F238E27FC236}">
                <a16:creationId xmlns:a16="http://schemas.microsoft.com/office/drawing/2014/main" id="{F95E3A5E-B7BF-529D-0193-FFA852450397}"/>
              </a:ext>
            </a:extLst>
          </p:cNvPr>
          <p:cNvSpPr>
            <a:spLocks noGrp="1"/>
          </p:cNvSpPr>
          <p:nvPr>
            <p:ph type="body" idx="1"/>
          </p:nvPr>
        </p:nvSpPr>
        <p:spPr>
          <a:xfrm>
            <a:off x="543583" y="1514797"/>
            <a:ext cx="5479391" cy="1164114"/>
          </a:xfrm>
        </p:spPr>
        <p:txBody>
          <a:bodyPr>
            <a:normAutofit lnSpcReduction="10000"/>
          </a:bodyPr>
          <a:lstStyle/>
          <a:p>
            <a:r>
              <a:rPr lang="en-US" dirty="0">
                <a:latin typeface="Calibri" panose="020F0502020204030204" pitchFamily="34" charset="0"/>
                <a:cs typeface="Calibri" panose="020F0502020204030204" pitchFamily="34" charset="0"/>
              </a:rPr>
              <a:t>Community colleges are the main gateway to higher education for underrepresented students. </a:t>
            </a:r>
            <a:endParaRPr lang="en-US" b="0" i="0" u="none" strike="noStrike" cap="none" dirty="0">
              <a:solidFill>
                <a:srgbClr val="000000"/>
              </a:solidFill>
              <a:latin typeface="Calibri" panose="020F0502020204030204" pitchFamily="34" charset="0"/>
              <a:ea typeface="Barlow"/>
              <a:cs typeface="Calibri" panose="020F0502020204030204" pitchFamily="34" charset="0"/>
              <a:sym typeface="Barlow"/>
            </a:endParaRPr>
          </a:p>
        </p:txBody>
      </p:sp>
      <p:sp>
        <p:nvSpPr>
          <p:cNvPr id="6" name="Content Placeholder 5">
            <a:extLst>
              <a:ext uri="{FF2B5EF4-FFF2-40B4-BE49-F238E27FC236}">
                <a16:creationId xmlns:a16="http://schemas.microsoft.com/office/drawing/2014/main" id="{A2A2F052-8F0B-84B7-4744-4FC80ABDF048}"/>
              </a:ext>
            </a:extLst>
          </p:cNvPr>
          <p:cNvSpPr>
            <a:spLocks noGrp="1"/>
          </p:cNvSpPr>
          <p:nvPr>
            <p:ph sz="half" idx="2"/>
          </p:nvPr>
        </p:nvSpPr>
        <p:spPr>
          <a:xfrm>
            <a:off x="404037" y="2848303"/>
            <a:ext cx="5590361" cy="2953407"/>
          </a:xfrm>
        </p:spPr>
        <p:txBody>
          <a:bodyPr>
            <a:normAutofit fontScale="25000" lnSpcReduction="20000"/>
          </a:bodyPr>
          <a:lstStyle/>
          <a:p>
            <a:r>
              <a:rPr lang="en-US" sz="9600" dirty="0">
                <a:latin typeface="Calibri" panose="020F0502020204030204" pitchFamily="34" charset="0"/>
                <a:cs typeface="Calibri" panose="020F0502020204030204" pitchFamily="34" charset="0"/>
              </a:rPr>
              <a:t>38% of all US undergraduate students</a:t>
            </a:r>
          </a:p>
          <a:p>
            <a:r>
              <a:rPr lang="en-US" sz="9600" dirty="0">
                <a:latin typeface="Calibri" panose="020F0502020204030204" pitchFamily="34" charset="0"/>
                <a:cs typeface="Calibri" panose="020F0502020204030204" pitchFamily="34" charset="0"/>
              </a:rPr>
              <a:t>36% of first-time freshmen</a:t>
            </a:r>
          </a:p>
          <a:p>
            <a:r>
              <a:rPr lang="en-US" sz="9600" dirty="0">
                <a:latin typeface="Calibri" panose="020F0502020204030204" pitchFamily="34" charset="0"/>
                <a:cs typeface="Calibri" panose="020F0502020204030204" pitchFamily="34" charset="0"/>
              </a:rPr>
              <a:t>53% Native American</a:t>
            </a:r>
          </a:p>
          <a:p>
            <a:r>
              <a:rPr lang="en-US" sz="9600" dirty="0">
                <a:latin typeface="Calibri" panose="020F0502020204030204" pitchFamily="34" charset="0"/>
                <a:cs typeface="Calibri" panose="020F0502020204030204" pitchFamily="34" charset="0"/>
              </a:rPr>
              <a:t>48% Hispanic</a:t>
            </a:r>
          </a:p>
          <a:p>
            <a:r>
              <a:rPr lang="en-US" sz="9600" dirty="0">
                <a:latin typeface="Calibri" panose="020F0502020204030204" pitchFamily="34" charset="0"/>
                <a:cs typeface="Calibri" panose="020F0502020204030204" pitchFamily="34" charset="0"/>
              </a:rPr>
              <a:t>39% African American</a:t>
            </a:r>
          </a:p>
          <a:p>
            <a:r>
              <a:rPr lang="en-US" sz="9600" dirty="0">
                <a:latin typeface="Calibri" panose="020F0502020204030204" pitchFamily="34" charset="0"/>
                <a:cs typeface="Calibri" panose="020F0502020204030204" pitchFamily="34" charset="0"/>
              </a:rPr>
              <a:t>34% Asian Pacific Islander</a:t>
            </a:r>
          </a:p>
          <a:p>
            <a:endParaRPr lang="en-US" dirty="0"/>
          </a:p>
        </p:txBody>
      </p:sp>
      <p:sp>
        <p:nvSpPr>
          <p:cNvPr id="7" name="Text Placeholder 6">
            <a:extLst>
              <a:ext uri="{FF2B5EF4-FFF2-40B4-BE49-F238E27FC236}">
                <a16:creationId xmlns:a16="http://schemas.microsoft.com/office/drawing/2014/main" id="{99C4D70A-E4F6-067D-8C1D-40857DB6376C}"/>
              </a:ext>
            </a:extLst>
          </p:cNvPr>
          <p:cNvSpPr>
            <a:spLocks noGrp="1"/>
          </p:cNvSpPr>
          <p:nvPr>
            <p:ph type="body" sz="quarter" idx="3"/>
          </p:nvPr>
        </p:nvSpPr>
        <p:spPr>
          <a:xfrm>
            <a:off x="6258389" y="1345406"/>
            <a:ext cx="5183188" cy="536520"/>
          </a:xfrm>
        </p:spPr>
        <p:txBody>
          <a:bodyPr>
            <a:normAutofit lnSpcReduction="10000"/>
          </a:bodyPr>
          <a:lstStyle/>
          <a:p>
            <a:pPr algn="ctr"/>
            <a:r>
              <a:rPr lang="en-US" dirty="0"/>
              <a:t>Key insights</a:t>
            </a:r>
          </a:p>
        </p:txBody>
      </p:sp>
      <p:sp>
        <p:nvSpPr>
          <p:cNvPr id="8" name="Content Placeholder 7">
            <a:extLst>
              <a:ext uri="{FF2B5EF4-FFF2-40B4-BE49-F238E27FC236}">
                <a16:creationId xmlns:a16="http://schemas.microsoft.com/office/drawing/2014/main" id="{34F625A3-243C-01BF-3DFB-391CDDAF94D5}"/>
              </a:ext>
            </a:extLst>
          </p:cNvPr>
          <p:cNvSpPr>
            <a:spLocks noGrp="1"/>
          </p:cNvSpPr>
          <p:nvPr>
            <p:ph sz="quarter" idx="4"/>
          </p:nvPr>
        </p:nvSpPr>
        <p:spPr>
          <a:xfrm>
            <a:off x="6197603" y="1889715"/>
            <a:ext cx="5704490" cy="4056993"/>
          </a:xfrm>
        </p:spPr>
        <p:txBody>
          <a:bodyPr>
            <a:normAutofit fontScale="25000" lnSpcReduction="20000"/>
          </a:bodyPr>
          <a:lstStyle/>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There are 1,026 community colleges in the US, representing </a:t>
            </a:r>
            <a:r>
              <a:rPr lang="en-US" sz="8000" kern="100" dirty="0">
                <a:latin typeface="Calibri" panose="020F0502020204030204" pitchFamily="34" charset="0"/>
                <a:ea typeface="Aptos" panose="020B0004020202020204" pitchFamily="34" charset="0"/>
                <a:cs typeface="Calibri" panose="020F0502020204030204" pitchFamily="34" charset="0"/>
              </a:rPr>
              <a:t>26</a:t>
            </a:r>
            <a:r>
              <a:rPr lang="en-US" sz="8000" kern="100" dirty="0">
                <a:effectLst/>
                <a:latin typeface="Calibri" panose="020F0502020204030204" pitchFamily="34" charset="0"/>
                <a:ea typeface="Aptos" panose="020B0004020202020204" pitchFamily="34" charset="0"/>
                <a:cs typeface="Calibri" panose="020F0502020204030204" pitchFamily="34" charset="0"/>
              </a:rPr>
              <a:t>% of higher education institutions.</a:t>
            </a:r>
          </a:p>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In 2021-22, community colleges awarded 849,111 associate degrees and  22,776 BA degrees</a:t>
            </a:r>
          </a:p>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The average community college student is 27 years old. </a:t>
            </a:r>
          </a:p>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Most community college students are women (58%) </a:t>
            </a:r>
          </a:p>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32% of  community students are the first in their family to go to college</a:t>
            </a:r>
          </a:p>
          <a:p>
            <a:pPr marL="457200" lvl="1"/>
            <a:r>
              <a:rPr lang="en-US" sz="8000" kern="100" dirty="0">
                <a:effectLst/>
                <a:latin typeface="Calibri" panose="020F0502020204030204" pitchFamily="34" charset="0"/>
                <a:ea typeface="Aptos" panose="020B0004020202020204" pitchFamily="34" charset="0"/>
                <a:cs typeface="Calibri" panose="020F0502020204030204" pitchFamily="34" charset="0"/>
              </a:rPr>
              <a:t>55% of them receive financial support</a:t>
            </a:r>
          </a:p>
          <a:p>
            <a:endParaRPr lang="en-US" dirty="0"/>
          </a:p>
        </p:txBody>
      </p:sp>
      <p:sp>
        <p:nvSpPr>
          <p:cNvPr id="2" name="Google Shape;114;p16">
            <a:extLst>
              <a:ext uri="{FF2B5EF4-FFF2-40B4-BE49-F238E27FC236}">
                <a16:creationId xmlns:a16="http://schemas.microsoft.com/office/drawing/2014/main" id="{FE805486-F656-D399-C701-BFD67465FDCF}"/>
              </a:ext>
            </a:extLst>
          </p:cNvPr>
          <p:cNvSpPr txBox="1"/>
          <p:nvPr/>
        </p:nvSpPr>
        <p:spPr>
          <a:xfrm>
            <a:off x="515008" y="6460977"/>
            <a:ext cx="78087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dirty="0"/>
              <a:t>Sources</a:t>
            </a:r>
            <a:r>
              <a:rPr lang="en-US" sz="1400" b="0" i="0" u="none" strike="noStrike" cap="none" dirty="0">
                <a:solidFill>
                  <a:srgbClr val="000000"/>
                </a:solidFill>
                <a:latin typeface="Arial"/>
                <a:ea typeface="Arial"/>
                <a:cs typeface="Arial"/>
                <a:sym typeface="Arial"/>
              </a:rPr>
              <a:t>:  </a:t>
            </a:r>
            <a:r>
              <a:rPr lang="en-US" sz="1400" b="0" i="0" u="sng" strike="noStrike" cap="none" dirty="0">
                <a:solidFill>
                  <a:srgbClr val="000000"/>
                </a:solidFill>
                <a:latin typeface="Arial"/>
                <a:ea typeface="Arial"/>
                <a:cs typeface="Arial"/>
                <a:sym typeface="Arial"/>
                <a:hlinkClick r:id="rId3">
                  <a:extLst>
                    <a:ext uri="{A12FA001-AC4F-418D-AE19-62706E023703}">
                      <ahyp:hlinkClr xmlns:ahyp="http://schemas.microsoft.com/office/drawing/2018/hyperlinkcolor" val="tx"/>
                    </a:ext>
                  </a:extLst>
                </a:hlinkClick>
              </a:rPr>
              <a:t>AACC Fast Facts 202</a:t>
            </a:r>
            <a:r>
              <a:rPr lang="en-US" sz="1400" b="0" i="0" u="sng" strike="noStrike" cap="none" dirty="0">
                <a:solidFill>
                  <a:srgbClr val="000000"/>
                </a:solidFill>
                <a:latin typeface="Arial"/>
                <a:ea typeface="Arial"/>
                <a:cs typeface="Arial"/>
                <a:sym typeface="Arial"/>
              </a:rPr>
              <a:t>4</a:t>
            </a:r>
            <a:r>
              <a:rPr lang="en-US" dirty="0"/>
              <a:t>;  </a:t>
            </a:r>
            <a:r>
              <a:rPr lang="en-US" u="sng" dirty="0">
                <a:solidFill>
                  <a:schemeClr val="hlink"/>
                </a:solidFill>
                <a:hlinkClick r:id="rId4"/>
              </a:rPr>
              <a:t>Table </a:t>
            </a:r>
            <a:r>
              <a:rPr lang="en-US" u="sng" dirty="0">
                <a:solidFill>
                  <a:schemeClr val="hlink"/>
                </a:solidFill>
              </a:rPr>
              <a:t>317.10 </a:t>
            </a:r>
            <a:r>
              <a:rPr lang="en-US" i="1" dirty="0"/>
              <a:t>Digest of Education Statistics</a:t>
            </a:r>
            <a:endParaRPr sz="1400" b="0" i="1"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674998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258BF3D-A668-90E9-CCF4-15255086CA16}"/>
              </a:ext>
            </a:extLst>
          </p:cNvPr>
          <p:cNvSpPr>
            <a:spLocks noGrp="1"/>
          </p:cNvSpPr>
          <p:nvPr>
            <p:ph type="title"/>
          </p:nvPr>
        </p:nvSpPr>
        <p:spPr>
          <a:xfrm>
            <a:off x="839788" y="182245"/>
            <a:ext cx="10515600" cy="854075"/>
          </a:xfrm>
        </p:spPr>
        <p:txBody>
          <a:bodyPr/>
          <a:lstStyle/>
          <a:p>
            <a:r>
              <a:rPr lang="en-US" dirty="0"/>
              <a:t>The problem</a:t>
            </a:r>
          </a:p>
        </p:txBody>
      </p:sp>
      <p:pic>
        <p:nvPicPr>
          <p:cNvPr id="11" name="Content Placeholder 10" descr="A graph of a number of graduates&#10;&#10;Description automatically generated with medium confidence">
            <a:extLst>
              <a:ext uri="{FF2B5EF4-FFF2-40B4-BE49-F238E27FC236}">
                <a16:creationId xmlns:a16="http://schemas.microsoft.com/office/drawing/2014/main" id="{D4BF3912-FCB6-B5ED-0B79-877621D5C7A6}"/>
              </a:ext>
            </a:extLst>
          </p:cNvPr>
          <p:cNvPicPr>
            <a:picLocks noGrp="1" noChangeAspect="1"/>
          </p:cNvPicPr>
          <p:nvPr>
            <p:ph sz="half" idx="2"/>
          </p:nvPr>
        </p:nvPicPr>
        <p:blipFill>
          <a:blip r:embed="rId3"/>
          <a:stretch>
            <a:fillRect/>
          </a:stretch>
        </p:blipFill>
        <p:spPr>
          <a:xfrm>
            <a:off x="85344" y="1072896"/>
            <a:ext cx="6346952" cy="5352288"/>
          </a:xfrm>
        </p:spPr>
      </p:pic>
      <p:sp>
        <p:nvSpPr>
          <p:cNvPr id="9" name="Content Placeholder 8">
            <a:extLst>
              <a:ext uri="{FF2B5EF4-FFF2-40B4-BE49-F238E27FC236}">
                <a16:creationId xmlns:a16="http://schemas.microsoft.com/office/drawing/2014/main" id="{98831E79-9990-B60C-8A47-DB082A372FB1}"/>
              </a:ext>
            </a:extLst>
          </p:cNvPr>
          <p:cNvSpPr>
            <a:spLocks noGrp="1"/>
          </p:cNvSpPr>
          <p:nvPr>
            <p:ph sz="quarter" idx="4"/>
          </p:nvPr>
        </p:nvSpPr>
        <p:spPr>
          <a:xfrm>
            <a:off x="6432296" y="1072896"/>
            <a:ext cx="5674360" cy="5352288"/>
          </a:xfrm>
        </p:spPr>
        <p:txBody>
          <a:bodyPr/>
          <a:lstStyle/>
          <a:p>
            <a:r>
              <a:rPr lang="en-US" sz="1800" kern="100" dirty="0">
                <a:effectLst/>
                <a:latin typeface="Aptos" panose="020B0004020202020204" pitchFamily="34" charset="0"/>
                <a:ea typeface="Aptos" panose="020B0004020202020204" pitchFamily="34" charset="0"/>
                <a:cs typeface="Times New Roman" panose="02020603050405020304" pitchFamily="18" charset="0"/>
              </a:rPr>
              <a:t>From 2018 to 2021, the proportion </a:t>
            </a:r>
            <a:r>
              <a:rPr lang="en-US" sz="1800" kern="100" dirty="0">
                <a:latin typeface="Aptos" panose="020B0004020202020204" pitchFamily="34" charset="0"/>
                <a:ea typeface="Aptos" panose="020B0004020202020204" pitchFamily="34" charset="0"/>
                <a:cs typeface="Times New Roman" panose="02020603050405020304" pitchFamily="18" charset="0"/>
              </a:rPr>
              <a:t>of HS graduates who enrolled in </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higher education decreased by 7%, or </a:t>
            </a:r>
            <a:r>
              <a:rPr lang="en-US" sz="1800" kern="0" dirty="0">
                <a:solidFill>
                  <a:srgbClr val="000000"/>
                </a:solidFill>
                <a:effectLst/>
                <a:latin typeface="Aptos Narrow" panose="020B0004020202020204" pitchFamily="34" charset="0"/>
                <a:ea typeface="Times New Roman" panose="02020603050405020304" pitchFamily="18" charset="0"/>
                <a:cs typeface="Times New Roman" panose="02020603050405020304" pitchFamily="18" charset="0"/>
              </a:rPr>
              <a:t>225,000.</a:t>
            </a:r>
          </a:p>
          <a:p>
            <a:endParaRPr lang="en-US" sz="1800" kern="0" dirty="0">
              <a:solidFill>
                <a:srgbClr val="000000"/>
              </a:solidFill>
              <a:effectLst/>
              <a:latin typeface="Aptos Narrow" panose="020B0004020202020204" pitchFamily="34" charset="0"/>
              <a:ea typeface="Times New Roman" panose="02020603050405020304" pitchFamily="18" charset="0"/>
              <a:cs typeface="Times New Roman" panose="02020603050405020304" pitchFamily="18" charset="0"/>
            </a:endParaRPr>
          </a:p>
          <a:p>
            <a:r>
              <a:rPr lang="en-US" sz="1800" kern="100" dirty="0">
                <a:effectLst/>
                <a:latin typeface="Aptos" panose="020B0004020202020204" pitchFamily="34" charset="0"/>
                <a:ea typeface="Aptos" panose="020B0004020202020204" pitchFamily="34" charset="0"/>
                <a:cs typeface="Times New Roman" panose="02020603050405020304" pitchFamily="18" charset="0"/>
              </a:rPr>
              <a:t>The percentage of HS graduates enrolling in community colleges declined at higher pace next to the national trend (8.6%). </a:t>
            </a:r>
          </a:p>
          <a:p>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sz="1800" kern="100" dirty="0">
                <a:effectLst/>
                <a:latin typeface="Aptos" panose="020B0004020202020204" pitchFamily="34" charset="0"/>
                <a:ea typeface="Aptos" panose="020B0004020202020204" pitchFamily="34" charset="0"/>
                <a:cs typeface="Times New Roman" panose="02020603050405020304" pitchFamily="18" charset="0"/>
              </a:rPr>
              <a:t>The proportion of community college graduates who transferred to four-year colleges decreased by about 8% between 2021 and 2022 ( </a:t>
            </a:r>
            <a:r>
              <a:rPr lang="en-US" sz="1800" kern="100" dirty="0">
                <a:effectLst/>
                <a:latin typeface="Aptos" panose="020B0004020202020204" pitchFamily="34" charset="0"/>
                <a:ea typeface="Aptos" panose="020B0004020202020204" pitchFamily="34" charset="0"/>
                <a:cs typeface="Times New Roman" panose="02020603050405020304" pitchFamily="18" charset="0"/>
                <a:hlinkClick r:id="rId4"/>
              </a:rPr>
              <a:t>National Student Clearinghouse</a:t>
            </a:r>
            <a:r>
              <a:rPr lang="en-US" sz="1800" kern="100" dirty="0">
                <a:latin typeface="Aptos" panose="020B0004020202020204" pitchFamily="34" charset="0"/>
                <a:ea typeface="Aptos" panose="020B0004020202020204" pitchFamily="34" charset="0"/>
                <a:cs typeface="Times New Roman" panose="02020603050405020304" pitchFamily="18" charset="0"/>
                <a:hlinkClick r:id="rId4"/>
              </a:rPr>
              <a:t>, 2023</a:t>
            </a:r>
            <a:r>
              <a:rPr lang="en-US" sz="1800" kern="100" dirty="0">
                <a:latin typeface="Aptos" panose="020B0004020202020204" pitchFamily="34" charset="0"/>
                <a:ea typeface="Aptos" panose="020B0004020202020204" pitchFamily="34" charset="0"/>
                <a:cs typeface="Times New Roman" panose="02020603050405020304" pitchFamily="18" charset="0"/>
              </a:rPr>
              <a:t>)</a:t>
            </a:r>
          </a:p>
          <a:p>
            <a:pPr marL="95250" indent="0">
              <a:buNone/>
            </a:pPr>
            <a:endParaRPr lang="en-US" sz="1800" kern="100" dirty="0">
              <a:latin typeface="Aptos" panose="020B0004020202020204" pitchFamily="34" charset="0"/>
              <a:ea typeface="Aptos" panose="020B0004020202020204" pitchFamily="34" charset="0"/>
              <a:cs typeface="Times New Roman" panose="02020603050405020304" pitchFamily="18" charset="0"/>
            </a:endParaRPr>
          </a:p>
          <a:p>
            <a:r>
              <a:rPr lang="en-US" sz="1800" kern="100" dirty="0">
                <a:latin typeface="Aptos" panose="020B0004020202020204" pitchFamily="34" charset="0"/>
                <a:ea typeface="Aptos" panose="020B0004020202020204" pitchFamily="34" charset="0"/>
                <a:cs typeface="Times New Roman" panose="02020603050405020304" pitchFamily="18" charset="0"/>
              </a:rPr>
              <a:t>In </a:t>
            </a:r>
            <a:r>
              <a:rPr lang="en-US" sz="1800" kern="100" dirty="0">
                <a:latin typeface="Aptos" panose="020B0004020202020204" pitchFamily="34" charset="0"/>
                <a:ea typeface="Aptos" panose="020B0004020202020204" pitchFamily="34" charset="0"/>
                <a:cs typeface="Times New Roman" panose="02020603050405020304" pitchFamily="18" charset="0"/>
                <a:hlinkClick r:id="rId5"/>
              </a:rPr>
              <a:t>Spring 2024</a:t>
            </a:r>
            <a:r>
              <a:rPr lang="en-US" sz="1800" kern="100" dirty="0">
                <a:latin typeface="Aptos" panose="020B0004020202020204" pitchFamily="34" charset="0"/>
                <a:ea typeface="Aptos" panose="020B0004020202020204" pitchFamily="34" charset="0"/>
                <a:cs typeface="Times New Roman" panose="02020603050405020304" pitchFamily="18" charset="0"/>
              </a:rPr>
              <a:t>, the National Student Clearinghouse  reported  recovery of transfer rates. The overall transfer rate in fall 2023 grew 5.3 % next to fall 2022.</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95250" indent="0">
              <a:buNone/>
            </a:pPr>
            <a:endParaRPr lang="en-US" sz="1800" kern="0" dirty="0">
              <a:solidFill>
                <a:srgbClr val="000000"/>
              </a:solidFill>
              <a:effectLst/>
              <a:latin typeface="Aptos Narrow" panose="020B000402020202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7099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8"/>
          <p:cNvSpPr txBox="1">
            <a:spLocks noGrp="1"/>
          </p:cNvSpPr>
          <p:nvPr>
            <p:ph type="title"/>
          </p:nvPr>
        </p:nvSpPr>
        <p:spPr>
          <a:xfrm>
            <a:off x="1629328" y="-38110"/>
            <a:ext cx="10042500" cy="9150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4000"/>
              <a:buFont typeface="Times New Roman"/>
              <a:buNone/>
            </a:pPr>
            <a:r>
              <a:rPr lang="en-US" sz="4000" dirty="0"/>
              <a:t>Research questions</a:t>
            </a:r>
            <a:endParaRPr dirty="0"/>
          </a:p>
        </p:txBody>
      </p:sp>
      <p:grpSp>
        <p:nvGrpSpPr>
          <p:cNvPr id="131" name="Google Shape;131;p18"/>
          <p:cNvGrpSpPr/>
          <p:nvPr/>
        </p:nvGrpSpPr>
        <p:grpSpPr>
          <a:xfrm>
            <a:off x="1629300" y="1226832"/>
            <a:ext cx="9444888" cy="5360140"/>
            <a:chOff x="-16" y="-784679"/>
            <a:chExt cx="5393716" cy="6549636"/>
          </a:xfrm>
        </p:grpSpPr>
        <p:sp>
          <p:nvSpPr>
            <p:cNvPr id="132" name="Google Shape;132;p18"/>
            <p:cNvSpPr/>
            <p:nvPr/>
          </p:nvSpPr>
          <p:spPr>
            <a:xfrm>
              <a:off x="0" y="-784679"/>
              <a:ext cx="5393700" cy="2243453"/>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imes New Roman"/>
                <a:ea typeface="Times New Roman"/>
                <a:cs typeface="Times New Roman"/>
                <a:sym typeface="Times New Roman"/>
              </a:endParaRPr>
            </a:p>
          </p:txBody>
        </p:sp>
        <p:sp>
          <p:nvSpPr>
            <p:cNvPr id="133" name="Google Shape;133;p18"/>
            <p:cNvSpPr/>
            <p:nvPr/>
          </p:nvSpPr>
          <p:spPr>
            <a:xfrm>
              <a:off x="380988" y="-428592"/>
              <a:ext cx="692700" cy="1638784"/>
            </a:xfrm>
            <a:prstGeom prst="rect">
              <a:avLst/>
            </a:prstGeom>
            <a:blipFill rotWithShape="1">
              <a:blip r:embed="rId3">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18"/>
            <p:cNvSpPr/>
            <p:nvPr/>
          </p:nvSpPr>
          <p:spPr>
            <a:xfrm>
              <a:off x="1454685" y="2485"/>
              <a:ext cx="3939000" cy="1259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18"/>
            <p:cNvSpPr txBox="1"/>
            <p:nvPr/>
          </p:nvSpPr>
          <p:spPr>
            <a:xfrm>
              <a:off x="1141802" y="-667340"/>
              <a:ext cx="4199495" cy="2043415"/>
            </a:xfrm>
            <a:prstGeom prst="rect">
              <a:avLst/>
            </a:prstGeom>
            <a:noFill/>
            <a:ln>
              <a:noFill/>
            </a:ln>
          </p:spPr>
          <p:txBody>
            <a:bodyPr spcFirstLastPara="1" wrap="square" lIns="133275" tIns="133275" rIns="133275" bIns="133275" anchor="ctr" anchorCtr="0">
              <a:noAutofit/>
            </a:bodyPr>
            <a:lstStyle/>
            <a:p>
              <a:pPr marL="0" marR="0"/>
              <a:r>
                <a:rPr lang="en-US" sz="2400" kern="100" dirty="0">
                  <a:effectLst/>
                  <a:latin typeface="Aptos" panose="020B0004020202020204" pitchFamily="34" charset="0"/>
                  <a:ea typeface="Aptos" panose="020B0004020202020204" pitchFamily="34" charset="0"/>
                  <a:cs typeface="Times New Roman" panose="02020603050405020304" pitchFamily="18" charset="0"/>
                </a:rPr>
                <a:t>Is transfer efficacy composed of four unique, but interrelated sub constructs (namely, mastery experiences, social persuasion, vicarious experiences, and reduction of stress)?</a:t>
              </a:r>
            </a:p>
          </p:txBody>
        </p:sp>
        <p:sp>
          <p:nvSpPr>
            <p:cNvPr id="136" name="Google Shape;136;p18"/>
            <p:cNvSpPr/>
            <p:nvPr/>
          </p:nvSpPr>
          <p:spPr>
            <a:xfrm>
              <a:off x="-15" y="1656716"/>
              <a:ext cx="5393700" cy="1992778"/>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18"/>
            <p:cNvSpPr/>
            <p:nvPr/>
          </p:nvSpPr>
          <p:spPr>
            <a:xfrm>
              <a:off x="388640" y="2083911"/>
              <a:ext cx="692700" cy="1259400"/>
            </a:xfrm>
            <a:prstGeom prst="rect">
              <a:avLst/>
            </a:prstGeom>
            <a:blipFill rotWithShape="1">
              <a:blip r:embed="rId4">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18"/>
            <p:cNvSpPr/>
            <p:nvPr/>
          </p:nvSpPr>
          <p:spPr>
            <a:xfrm>
              <a:off x="1454685" y="1576819"/>
              <a:ext cx="3939000" cy="1259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18"/>
            <p:cNvSpPr txBox="1"/>
            <p:nvPr/>
          </p:nvSpPr>
          <p:spPr>
            <a:xfrm>
              <a:off x="1177880" y="2055793"/>
              <a:ext cx="3939000" cy="1259400"/>
            </a:xfrm>
            <a:prstGeom prst="rect">
              <a:avLst/>
            </a:prstGeom>
            <a:noFill/>
            <a:ln>
              <a:noFill/>
            </a:ln>
          </p:spPr>
          <p:txBody>
            <a:bodyPr spcFirstLastPara="1" wrap="square" lIns="133275" tIns="133275" rIns="133275" bIns="133275" anchor="ctr" anchorCtr="0">
              <a:noAutofit/>
            </a:bodyPr>
            <a:lstStyle/>
            <a:p>
              <a:pPr marL="0" marR="0" lvl="0" indent="0" algn="l" rtl="0">
                <a:lnSpc>
                  <a:spcPct val="100000"/>
                </a:lnSpc>
                <a:spcBef>
                  <a:spcPts val="0"/>
                </a:spcBef>
                <a:spcAft>
                  <a:spcPts val="0"/>
                </a:spcAft>
                <a:buNone/>
              </a:pPr>
              <a:r>
                <a:rPr lang="en-US" sz="2400" dirty="0">
                  <a:latin typeface="Calibri"/>
                  <a:ea typeface="Calibri"/>
                  <a:cs typeface="Calibri"/>
                  <a:sym typeface="Calibri"/>
                </a:rPr>
                <a:t>What constitutes goal orientation towards transferring among community college students?</a:t>
              </a:r>
              <a:endParaRPr lang="en-US" sz="2400" b="0" i="0" u="none" strike="noStrike" cap="none" dirty="0">
                <a:solidFill>
                  <a:srgbClr val="000000"/>
                </a:solidFill>
                <a:latin typeface="Calibri"/>
                <a:ea typeface="Calibri"/>
                <a:cs typeface="Calibri"/>
                <a:sym typeface="Calibri"/>
              </a:endParaRPr>
            </a:p>
          </p:txBody>
        </p:sp>
        <p:sp>
          <p:nvSpPr>
            <p:cNvPr id="140" name="Google Shape;140;p18"/>
            <p:cNvSpPr/>
            <p:nvPr/>
          </p:nvSpPr>
          <p:spPr>
            <a:xfrm>
              <a:off x="-16" y="3964431"/>
              <a:ext cx="5393700" cy="1800526"/>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18"/>
            <p:cNvSpPr/>
            <p:nvPr/>
          </p:nvSpPr>
          <p:spPr>
            <a:xfrm>
              <a:off x="366372" y="4185409"/>
              <a:ext cx="692700" cy="1429483"/>
            </a:xfrm>
            <a:prstGeom prst="rect">
              <a:avLst/>
            </a:prstGeom>
            <a:blipFill rotWithShape="1">
              <a:blip r:embed="rId5">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18"/>
            <p:cNvSpPr/>
            <p:nvPr/>
          </p:nvSpPr>
          <p:spPr>
            <a:xfrm>
              <a:off x="1454685" y="3151153"/>
              <a:ext cx="3939000" cy="1259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18"/>
            <p:cNvSpPr txBox="1"/>
            <p:nvPr/>
          </p:nvSpPr>
          <p:spPr>
            <a:xfrm>
              <a:off x="1162603" y="4279365"/>
              <a:ext cx="4096779" cy="1259400"/>
            </a:xfrm>
            <a:prstGeom prst="rect">
              <a:avLst/>
            </a:prstGeom>
            <a:noFill/>
            <a:ln>
              <a:noFill/>
            </a:ln>
          </p:spPr>
          <p:txBody>
            <a:bodyPr spcFirstLastPara="1" wrap="square" lIns="133275" tIns="133275" rIns="133275" bIns="133275" anchor="ctr" anchorCtr="0">
              <a:noAutofit/>
            </a:bodyPr>
            <a:lstStyle/>
            <a:p>
              <a:pPr marL="0" marR="0" lvl="0" indent="0" algn="l" rtl="0">
                <a:lnSpc>
                  <a:spcPct val="100000"/>
                </a:lnSpc>
                <a:spcBef>
                  <a:spcPts val="0"/>
                </a:spcBef>
                <a:spcAft>
                  <a:spcPts val="0"/>
                </a:spcAft>
                <a:buNone/>
              </a:pPr>
              <a:r>
                <a:rPr lang="en-US" sz="2400" b="0" i="0" u="none" strike="noStrike" cap="none" dirty="0">
                  <a:solidFill>
                    <a:srgbClr val="000000"/>
                  </a:solidFill>
                  <a:latin typeface="Calibri"/>
                  <a:ea typeface="Calibri"/>
                  <a:cs typeface="Calibri"/>
                  <a:sym typeface="Calibri"/>
                </a:rPr>
                <a:t>What is the impact of self-efficacy on goal orientation among community college students?</a:t>
              </a:r>
              <a:endParaRPr sz="2400" b="0" i="0" u="none" strike="noStrike" cap="none" dirty="0">
                <a:solidFill>
                  <a:srgbClr val="000000"/>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9"/>
          <p:cNvSpPr txBox="1">
            <a:spLocks noGrp="1"/>
          </p:cNvSpPr>
          <p:nvPr>
            <p:ph type="ctrTitle"/>
          </p:nvPr>
        </p:nvSpPr>
        <p:spPr>
          <a:xfrm>
            <a:off x="685800" y="2451100"/>
            <a:ext cx="4663200" cy="2462700"/>
          </a:xfrm>
          <a:prstGeom prst="rect">
            <a:avLst/>
          </a:prstGeom>
          <a:noFill/>
          <a:ln>
            <a:noFill/>
          </a:ln>
        </p:spPr>
        <p:txBody>
          <a:bodyPr spcFirstLastPara="1" wrap="square" lIns="0" tIns="0" rIns="0" bIns="0" anchor="ctr" anchorCtr="0">
            <a:normAutofit/>
          </a:bodyPr>
          <a:lstStyle/>
          <a:p>
            <a:pPr marL="0" lvl="0" indent="0" algn="l" rtl="0">
              <a:lnSpc>
                <a:spcPct val="90000"/>
              </a:lnSpc>
              <a:spcBef>
                <a:spcPts val="0"/>
              </a:spcBef>
              <a:spcAft>
                <a:spcPts val="0"/>
              </a:spcAft>
              <a:buSzPts val="8000"/>
              <a:buNone/>
            </a:pPr>
            <a:r>
              <a:rPr lang="en-US" sz="5600" dirty="0"/>
              <a:t>Guiding conceptual models</a:t>
            </a:r>
            <a:endParaRPr dirty="0"/>
          </a:p>
        </p:txBody>
      </p:sp>
      <p:sp>
        <p:nvSpPr>
          <p:cNvPr id="150" name="Google Shape;150;p19"/>
          <p:cNvSpPr txBox="1"/>
          <p:nvPr/>
        </p:nvSpPr>
        <p:spPr>
          <a:xfrm>
            <a:off x="6586649" y="1703012"/>
            <a:ext cx="5448600" cy="4616618"/>
          </a:xfrm>
          <a:prstGeom prst="rect">
            <a:avLst/>
          </a:prstGeom>
          <a:noFill/>
          <a:ln>
            <a:noFill/>
          </a:ln>
        </p:spPr>
        <p:txBody>
          <a:bodyPr spcFirstLastPara="1" wrap="square" lIns="91425" tIns="91425" rIns="91425" bIns="91425" anchor="t" anchorCtr="0">
            <a:spAutoFit/>
          </a:bodyPr>
          <a:lstStyle/>
          <a:p>
            <a:pPr marL="457200" lvl="0" indent="-393700" algn="l" rtl="0">
              <a:spcBef>
                <a:spcPts val="0"/>
              </a:spcBef>
              <a:spcAft>
                <a:spcPts val="0"/>
              </a:spcAft>
              <a:buSzPts val="2600"/>
              <a:buFont typeface="Barlow"/>
              <a:buChar char="●"/>
            </a:pPr>
            <a:r>
              <a:rPr lang="en-US" sz="3200" dirty="0">
                <a:latin typeface="Barlow"/>
                <a:ea typeface="Barlow"/>
                <a:cs typeface="Barlow"/>
                <a:sym typeface="Barlow"/>
              </a:rPr>
              <a:t>Transfer Efficacy Model (TEM) (Buenaflor, 2021)</a:t>
            </a:r>
            <a:endParaRPr sz="3200" dirty="0">
              <a:latin typeface="Barlow"/>
              <a:ea typeface="Barlow"/>
              <a:cs typeface="Barlow"/>
              <a:sym typeface="Barlow"/>
            </a:endParaRPr>
          </a:p>
          <a:p>
            <a:pPr marL="457200" lvl="0" indent="0" algn="l" rtl="0">
              <a:spcBef>
                <a:spcPts val="0"/>
              </a:spcBef>
              <a:spcAft>
                <a:spcPts val="0"/>
              </a:spcAft>
              <a:buNone/>
            </a:pPr>
            <a:endParaRPr sz="3200" dirty="0">
              <a:latin typeface="Barlow"/>
              <a:ea typeface="Barlow"/>
              <a:cs typeface="Barlow"/>
              <a:sym typeface="Barlow"/>
            </a:endParaRPr>
          </a:p>
          <a:p>
            <a:pPr marL="457200" lvl="0" indent="-393700" algn="l" rtl="0">
              <a:spcBef>
                <a:spcPts val="0"/>
              </a:spcBef>
              <a:spcAft>
                <a:spcPts val="0"/>
              </a:spcAft>
              <a:buSzPts val="2600"/>
              <a:buFont typeface="Barlow"/>
              <a:buChar char="●"/>
            </a:pPr>
            <a:r>
              <a:rPr lang="en-US" sz="3200" dirty="0">
                <a:latin typeface="Barlow"/>
                <a:ea typeface="Barlow"/>
                <a:cs typeface="Barlow"/>
                <a:sym typeface="Barlow"/>
              </a:rPr>
              <a:t>Social Cognitive Theory (Bandura, 1989)  and Self-Efficacy (Bandura, 1994)</a:t>
            </a:r>
            <a:endParaRPr sz="3200" dirty="0">
              <a:latin typeface="Barlow"/>
              <a:ea typeface="Barlow"/>
              <a:cs typeface="Barlow"/>
              <a:sym typeface="Barlow"/>
            </a:endParaRPr>
          </a:p>
          <a:p>
            <a:pPr marL="457200" lvl="0" indent="0" algn="l" rtl="0">
              <a:spcBef>
                <a:spcPts val="0"/>
              </a:spcBef>
              <a:spcAft>
                <a:spcPts val="0"/>
              </a:spcAft>
              <a:buNone/>
            </a:pPr>
            <a:endParaRPr sz="3200" dirty="0">
              <a:latin typeface="Barlow"/>
              <a:ea typeface="Barlow"/>
              <a:cs typeface="Barlow"/>
              <a:sym typeface="Barlow"/>
            </a:endParaRPr>
          </a:p>
          <a:p>
            <a:pPr marL="457200" lvl="0" indent="-393700" algn="l" rtl="0">
              <a:spcBef>
                <a:spcPts val="0"/>
              </a:spcBef>
              <a:spcAft>
                <a:spcPts val="0"/>
              </a:spcAft>
              <a:buSzPts val="2600"/>
              <a:buFont typeface="Barlow"/>
              <a:buChar char="●"/>
            </a:pPr>
            <a:r>
              <a:rPr lang="en-US" sz="3200" dirty="0">
                <a:latin typeface="Barlow"/>
                <a:ea typeface="Barlow"/>
                <a:cs typeface="Barlow"/>
                <a:sym typeface="Barlow"/>
              </a:rPr>
              <a:t>Goal Orientation Theory (Locke &amp; Latham, 2002)</a:t>
            </a:r>
            <a:endParaRPr sz="3200" dirty="0">
              <a:latin typeface="Barlow"/>
              <a:ea typeface="Barlow"/>
              <a:cs typeface="Barlow"/>
              <a:sym typeface="Barlow"/>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55"/>
        <p:cNvGrpSpPr/>
        <p:nvPr/>
      </p:nvGrpSpPr>
      <p:grpSpPr>
        <a:xfrm>
          <a:off x="0" y="0"/>
          <a:ext cx="0" cy="0"/>
          <a:chOff x="0" y="0"/>
          <a:chExt cx="0" cy="0"/>
        </a:xfrm>
      </p:grpSpPr>
      <p:sp>
        <p:nvSpPr>
          <p:cNvPr id="156" name="Google Shape;156;p20"/>
          <p:cNvSpPr txBox="1">
            <a:spLocks noGrp="1"/>
          </p:cNvSpPr>
          <p:nvPr>
            <p:ph type="title"/>
          </p:nvPr>
        </p:nvSpPr>
        <p:spPr>
          <a:xfrm>
            <a:off x="407504" y="152118"/>
            <a:ext cx="11784496" cy="1172817"/>
          </a:xfrm>
          <a:prstGeom prst="rect">
            <a:avLst/>
          </a:prstGeom>
          <a:noFill/>
          <a:ln>
            <a:noFill/>
          </a:ln>
        </p:spPr>
        <p:txBody>
          <a:bodyPr spcFirstLastPara="1" wrap="square" lIns="0" tIns="0" rIns="0" bIns="0" anchor="t" anchorCtr="0">
            <a:noAutofit/>
          </a:bodyPr>
          <a:lstStyle/>
          <a:p>
            <a:pPr marL="0" lvl="0" indent="0" algn="ctr" rtl="0">
              <a:lnSpc>
                <a:spcPct val="90000"/>
              </a:lnSpc>
              <a:spcBef>
                <a:spcPts val="0"/>
              </a:spcBef>
              <a:spcAft>
                <a:spcPts val="0"/>
              </a:spcAft>
              <a:buSzPts val="5500"/>
              <a:buNone/>
            </a:pPr>
            <a:r>
              <a:rPr lang="en-US" sz="3600" dirty="0"/>
              <a:t>Transfer Efficacy Model (TEM) (Buenaflor, 2021)</a:t>
            </a:r>
            <a:endParaRPr sz="1400" dirty="0"/>
          </a:p>
        </p:txBody>
      </p:sp>
      <p:sp>
        <p:nvSpPr>
          <p:cNvPr id="157" name="Google Shape;157;p20"/>
          <p:cNvSpPr txBox="1">
            <a:spLocks noGrp="1"/>
          </p:cNvSpPr>
          <p:nvPr>
            <p:ph type="body" idx="1"/>
          </p:nvPr>
        </p:nvSpPr>
        <p:spPr>
          <a:xfrm>
            <a:off x="126334" y="1324935"/>
            <a:ext cx="5648824" cy="4946623"/>
          </a:xfrm>
          <a:prstGeom prst="rect">
            <a:avLst/>
          </a:prstGeom>
          <a:noFill/>
          <a:ln>
            <a:noFill/>
          </a:ln>
        </p:spPr>
        <p:txBody>
          <a:bodyPr spcFirstLastPara="1" wrap="square" lIns="0" tIns="0" rIns="0" bIns="0" anchor="t" anchorCtr="0">
            <a:noAutofit/>
          </a:bodyPr>
          <a:lstStyle/>
          <a:p>
            <a:pPr marL="285750" lvl="0" indent="-298450" algn="l" rtl="0">
              <a:lnSpc>
                <a:spcPct val="115000"/>
              </a:lnSpc>
              <a:spcBef>
                <a:spcPts val="0"/>
              </a:spcBef>
              <a:spcAft>
                <a:spcPts val="0"/>
              </a:spcAft>
              <a:buSzPts val="2300"/>
              <a:buChar char="•"/>
            </a:pPr>
            <a:r>
              <a:rPr lang="en-US" sz="2200" dirty="0"/>
              <a:t>The TEM model describes how community college students become self-efficacious  to navigate the college transfer process. </a:t>
            </a:r>
          </a:p>
          <a:p>
            <a:pPr marL="285750" lvl="0" indent="-298450" algn="l" rtl="0">
              <a:lnSpc>
                <a:spcPct val="115000"/>
              </a:lnSpc>
              <a:spcBef>
                <a:spcPts val="0"/>
              </a:spcBef>
              <a:spcAft>
                <a:spcPts val="0"/>
              </a:spcAft>
              <a:buSzPts val="2300"/>
              <a:buChar char="•"/>
            </a:pPr>
            <a:r>
              <a:rPr lang="en-US" sz="2200" dirty="0"/>
              <a:t>TEM posits that a student's belief in being able to transfer to a university is shaped by four contextual influences which range from prior performance achievements (mastery experiences) to stress-reducing experiences.</a:t>
            </a:r>
          </a:p>
          <a:p>
            <a:pPr marL="285750" lvl="0" indent="-298450" algn="l" rtl="0">
              <a:lnSpc>
                <a:spcPct val="115000"/>
              </a:lnSpc>
              <a:spcBef>
                <a:spcPts val="0"/>
              </a:spcBef>
              <a:spcAft>
                <a:spcPts val="0"/>
              </a:spcAft>
              <a:buSzPts val="2300"/>
              <a:buChar char="•"/>
            </a:pPr>
            <a:r>
              <a:rPr lang="en-US" sz="2200" dirty="0"/>
              <a:t> These four sources have an impact on the goal orientation towards transfer, a goal that will ultimately determine transferring to a  university. </a:t>
            </a:r>
          </a:p>
        </p:txBody>
      </p:sp>
      <p:pic>
        <p:nvPicPr>
          <p:cNvPr id="158" name="Google Shape;158;p20"/>
          <p:cNvPicPr preferRelativeResize="0"/>
          <p:nvPr/>
        </p:nvPicPr>
        <p:blipFill rotWithShape="1">
          <a:blip r:embed="rId3">
            <a:alphaModFix/>
          </a:blip>
          <a:srcRect/>
          <a:stretch/>
        </p:blipFill>
        <p:spPr>
          <a:xfrm>
            <a:off x="5996763" y="1324935"/>
            <a:ext cx="6068903" cy="5205073"/>
          </a:xfrm>
          <a:prstGeom prst="rect">
            <a:avLst/>
          </a:prstGeom>
          <a:noFill/>
          <a:ln>
            <a:noFill/>
          </a:ln>
        </p:spPr>
      </p:pic>
    </p:spTree>
  </p:cSld>
  <p:clrMapOvr>
    <a:masterClrMapping/>
  </p:clrMapOvr>
</p:sld>
</file>

<file path=ppt/theme/theme1.xml><?xml version="1.0" encoding="utf-8"?>
<a:theme xmlns:a="http://schemas.openxmlformats.org/drawingml/2006/main" name="Business Geometric Template">
  <a:themeElements>
    <a:clrScheme name="Custom 347">
      <a:dk1>
        <a:srgbClr val="363739"/>
      </a:dk1>
      <a:lt1>
        <a:srgbClr val="FFFFFF"/>
      </a:lt1>
      <a:dk2>
        <a:srgbClr val="888888"/>
      </a:dk2>
      <a:lt2>
        <a:srgbClr val="F5F5EF"/>
      </a:lt2>
      <a:accent1>
        <a:srgbClr val="EFBC49"/>
      </a:accent1>
      <a:accent2>
        <a:srgbClr val="D8A530"/>
      </a:accent2>
      <a:accent3>
        <a:srgbClr val="AB8540"/>
      </a:accent3>
      <a:accent4>
        <a:srgbClr val="494F56"/>
      </a:accent4>
      <a:accent5>
        <a:srgbClr val="888888"/>
      </a:accent5>
      <a:accent6>
        <a:srgbClr val="B1B1B2"/>
      </a:accent6>
      <a:hlink>
        <a:srgbClr val="36373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2538</TotalTime>
  <Words>3217</Words>
  <Application>Microsoft Macintosh PowerPoint</Application>
  <PresentationFormat>Widescreen</PresentationFormat>
  <Paragraphs>514</Paragraphs>
  <Slides>25</Slides>
  <Notes>24</Notes>
  <HiddenSlides>1</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25</vt:i4>
      </vt:variant>
    </vt:vector>
  </HeadingPairs>
  <TitlesOfParts>
    <vt:vector size="42" baseType="lpstr">
      <vt:lpstr>Play</vt:lpstr>
      <vt:lpstr>Helvetica Neue</vt:lpstr>
      <vt:lpstr>Söhne</vt:lpstr>
      <vt:lpstr>Times New Roman</vt:lpstr>
      <vt:lpstr>Barlow</vt:lpstr>
      <vt:lpstr>Aptos</vt:lpstr>
      <vt:lpstr>Arial</vt:lpstr>
      <vt:lpstr>Source Sans 3</vt:lpstr>
      <vt:lpstr>EB Garamond</vt:lpstr>
      <vt:lpstr>Calibri</vt:lpstr>
      <vt:lpstr>Aptos Narrow</vt:lpstr>
      <vt:lpstr>Consolas</vt:lpstr>
      <vt:lpstr>Times</vt:lpstr>
      <vt:lpstr>Barlow Medium</vt:lpstr>
      <vt:lpstr>Avenir</vt:lpstr>
      <vt:lpstr>Libre Franklin Black</vt:lpstr>
      <vt:lpstr>Business Geometric Template</vt:lpstr>
      <vt:lpstr>Transfer Efficacy &amp; Goal Orientation Among Potential Transfer Students: An Exploratory Study (Buenaflor &amp; Cabrera, 2023)</vt:lpstr>
      <vt:lpstr>Agenda</vt:lpstr>
      <vt:lpstr>A quick glance</vt:lpstr>
      <vt:lpstr>American Postsecondary Degrees</vt:lpstr>
      <vt:lpstr>Community colleges at a Glance</vt:lpstr>
      <vt:lpstr>The problem</vt:lpstr>
      <vt:lpstr>Research questions</vt:lpstr>
      <vt:lpstr>Guiding conceptual models</vt:lpstr>
      <vt:lpstr>Transfer Efficacy Model (TEM) (Buenaflor, 2021)</vt:lpstr>
      <vt:lpstr>Translating the TEM model into a model susceptible to empirical testing</vt:lpstr>
      <vt:lpstr>Methods</vt:lpstr>
      <vt:lpstr>PowerPoint Presentation</vt:lpstr>
      <vt:lpstr>Phase 2: Survey administration</vt:lpstr>
      <vt:lpstr>Who answered the survey?</vt:lpstr>
      <vt:lpstr>Exploratory factor analyses</vt:lpstr>
      <vt:lpstr>Confirmatory Factor Analysis</vt:lpstr>
      <vt:lpstr>Main research question:</vt:lpstr>
      <vt:lpstr>Impact of self-efficacy on goal orientation </vt:lpstr>
      <vt:lpstr>Conclusions</vt:lpstr>
      <vt:lpstr>Questions?</vt:lpstr>
      <vt:lpstr>What intervention strategies can you suggest based on this study? (Two perspectives)</vt:lpstr>
      <vt:lpstr> Some developments: At the state level</vt:lpstr>
      <vt:lpstr>Some developments: At the Federal level</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Alberto Cabrera</cp:lastModifiedBy>
  <cp:revision>40</cp:revision>
  <dcterms:modified xsi:type="dcterms:W3CDTF">2024-10-28T13:21:50Z</dcterms:modified>
</cp:coreProperties>
</file>